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5.svg" ContentType="image/svg+xml"/>
  <Override PartName="/ppt/media/image37.svg" ContentType="image/svg+xml"/>
  <Override PartName="/ppt/media/image41.svg" ContentType="image/svg+xml"/>
  <Override PartName="/ppt/media/image43.svg" ContentType="image/svg+xml"/>
  <Override PartName="/ppt/media/image45.svg" ContentType="image/svg+xml"/>
  <Override PartName="/ppt/media/image47.svg" ContentType="image/svg+xml"/>
  <Override PartName="/ppt/media/image49.svg" ContentType="image/svg+xml"/>
  <Override PartName="/ppt/media/image51.svg" ContentType="image/svg+xml"/>
  <Override PartName="/ppt/media/image53.svg" ContentType="image/svg+xml"/>
  <Override PartName="/ppt/media/image55.svg" ContentType="image/svg+xml"/>
  <Override PartName="/ppt/media/image57.svg" ContentType="image/svg+xml"/>
  <Override PartName="/ppt/media/image59.svg" ContentType="image/svg+xml"/>
  <Override PartName="/ppt/media/image61.svg" ContentType="image/svg+xml"/>
  <Override PartName="/ppt/media/image63.svg" ContentType="image/svg+xml"/>
  <Override PartName="/ppt/media/image66.svg" ContentType="image/svg+xml"/>
  <Override PartName="/ppt/media/image6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8"/>
  </p:notesMasterIdLst>
  <p:handoutMasterIdLst>
    <p:handoutMasterId r:id="rId26"/>
  </p:handoutMasterIdLst>
  <p:sldIdLst>
    <p:sldId id="1796" r:id="rId3"/>
    <p:sldId id="1828" r:id="rId4"/>
    <p:sldId id="1770" r:id="rId5"/>
    <p:sldId id="1805" r:id="rId6"/>
    <p:sldId id="1816" r:id="rId7"/>
    <p:sldId id="1823" r:id="rId9"/>
    <p:sldId id="1813" r:id="rId10"/>
    <p:sldId id="1824" r:id="rId11"/>
    <p:sldId id="1825" r:id="rId12"/>
    <p:sldId id="1826" r:id="rId13"/>
    <p:sldId id="1811" r:id="rId14"/>
    <p:sldId id="1806" r:id="rId15"/>
    <p:sldId id="1841" r:id="rId16"/>
    <p:sldId id="1837" r:id="rId17"/>
    <p:sldId id="1834" r:id="rId18"/>
    <p:sldId id="1808" r:id="rId19"/>
    <p:sldId id="1838" r:id="rId20"/>
    <p:sldId id="1831" r:id="rId21"/>
    <p:sldId id="1833" r:id="rId22"/>
    <p:sldId id="1829" r:id="rId23"/>
    <p:sldId id="1830" r:id="rId24"/>
    <p:sldId id="1764" r:id="rId25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1796"/>
          </p14:sldIdLst>
        </p14:section>
        <p14:section name="目录与章节过渡" id="{847108E3-22F3-4CD9-A82A-834291DC17F4}">
          <p14:sldIdLst>
            <p14:sldId id="1828"/>
            <p14:sldId id="1770"/>
            <p14:sldId id="1805"/>
            <p14:sldId id="1816"/>
            <p14:sldId id="1823"/>
            <p14:sldId id="1813"/>
            <p14:sldId id="1824"/>
            <p14:sldId id="1825"/>
            <p14:sldId id="1826"/>
            <p14:sldId id="1811"/>
            <p14:sldId id="1806"/>
            <p14:sldId id="1841"/>
            <p14:sldId id="1837"/>
            <p14:sldId id="1834"/>
            <p14:sldId id="1808"/>
            <p14:sldId id="1838"/>
            <p14:sldId id="1831"/>
            <p14:sldId id="1833"/>
            <p14:sldId id="1829"/>
            <p14:sldId id="1830"/>
          </p14:sldIdLst>
        </p14:section>
        <p14:section name="内容页" id="{EB11151C-0E14-47B0-8218-1431BF894351}">
          <p14:sldIdLst/>
        </p14:section>
        <p14:section name="封底" id="{843E591D-6EE2-4691-951C-C0C689F22170}">
          <p14:sldIdLst>
            <p14:sldId id="1764"/>
          </p14:sldIdLst>
        </p14:section>
      </p14:sectionLst>
    </p:ext>
    <p:ext uri="{EFAFB233-063F-42B5-8137-9DF3F51BA10A}">
      <p15:sldGuideLst xmlns:p15="http://schemas.microsoft.com/office/powerpoint/2012/main">
        <p15:guide id="4" pos="3840" userDrawn="1">
          <p15:clr>
            <a:srgbClr val="A4A3A4"/>
          </p15:clr>
        </p15:guide>
        <p15:guide id="5" orient="horz" pos="929" userDrawn="1">
          <p15:clr>
            <a:srgbClr val="A4A3A4"/>
          </p15:clr>
        </p15:guide>
        <p15:guide id="6" orient="horz" pos="1449" userDrawn="1">
          <p15:clr>
            <a:srgbClr val="A4A3A4"/>
          </p15:clr>
        </p15:guide>
        <p15:guide id="7" orient="horz" pos="3022" userDrawn="1">
          <p15:clr>
            <a:srgbClr val="A4A3A4"/>
          </p15:clr>
        </p15:guide>
        <p15:guide id="8" pos="2145" userDrawn="1">
          <p15:clr>
            <a:srgbClr val="A4A3A4"/>
          </p15:clr>
        </p15:guide>
        <p15:guide id="9" pos="3985" userDrawn="1">
          <p15:clr>
            <a:srgbClr val="A4A3A4"/>
          </p15:clr>
        </p15:guide>
        <p15:guide id="10" pos="5939" userDrawn="1">
          <p15:clr>
            <a:srgbClr val="A4A3A4"/>
          </p15:clr>
        </p15:guide>
        <p15:guide id="11" pos="5302" userDrawn="1">
          <p15:clr>
            <a:srgbClr val="A4A3A4"/>
          </p15:clr>
        </p15:guide>
        <p15:guide id="12" pos="22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44546A"/>
    <a:srgbClr val="9F0811"/>
    <a:srgbClr val="8E8E8E"/>
    <a:srgbClr val="B9A698"/>
    <a:srgbClr val="1F4D78"/>
    <a:srgbClr val="DBDBDB"/>
    <a:srgbClr val="404040"/>
    <a:srgbClr val="A62038"/>
    <a:srgbClr val="FEE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57" autoAdjust="0"/>
    <p:restoredTop sz="94337" autoAdjust="0"/>
  </p:normalViewPr>
  <p:slideViewPr>
    <p:cSldViewPr snapToGrid="0" showGuides="1">
      <p:cViewPr>
        <p:scale>
          <a:sx n="99" d="100"/>
          <a:sy n="99" d="100"/>
        </p:scale>
        <p:origin x="640" y="600"/>
      </p:cViewPr>
      <p:guideLst>
        <p:guide pos="3840"/>
        <p:guide orient="horz" pos="929"/>
        <p:guide orient="horz" pos="1449"/>
        <p:guide orient="horz" pos="3022"/>
        <p:guide pos="2145"/>
        <p:guide pos="3985"/>
        <p:guide pos="5939"/>
        <p:guide pos="5302"/>
        <p:guide pos="2253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89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文档驱动开发与持续重构：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建立完善的文档体系，确保开发与文档评审同步推进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每次重大改动需同步更新文档（</a:t>
            </a:r>
            <a:r>
              <a:rPr lang="en-US" altLang="zh-CN" dirty="0">
                <a:sym typeface="+mn-ea"/>
              </a:rPr>
              <a:t>API</a:t>
            </a:r>
            <a:r>
              <a:rPr lang="zh-CN" altLang="en-US" dirty="0">
                <a:sym typeface="+mn-ea"/>
              </a:rPr>
              <a:t>文档、操作指南、架构说明）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渐进式响应式设计：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实现智能布局切换，根据屏幕尺寸自动适配最佳视图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模块化架构设计：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前后端分离，采用RESTful API设计，通过稳定接口连接不同层次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组件化开发，确保功能模块独立可复用，制定清晰的项目分层结构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迭代与协作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制定细粒度迭代计划，任务由成员自主认领，提高效率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样式管理混乱：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过度使用</a:t>
            </a:r>
            <a:r>
              <a:rPr lang="en-US" altLang="zh-CN" dirty="0">
                <a:sym typeface="+mn-ea"/>
              </a:rPr>
              <a:t>!important</a:t>
            </a:r>
            <a:r>
              <a:rPr lang="zh-CN" altLang="en-US" dirty="0">
                <a:sym typeface="+mn-ea"/>
              </a:rPr>
              <a:t>，样式重叠，缺乏统一管理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改进：制定样式规范，依据组件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页面划分样式文件，通过设计系统统一维护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技术架构规划不足：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初期选型不完善，后期频繁调整；数据库设计僵化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改进：迭代计划制定阶段进行充分技术调研，明确架构设计。引入灵活的数据层（</a:t>
            </a:r>
            <a:r>
              <a:rPr lang="en-US" altLang="zh-CN" dirty="0">
                <a:sym typeface="+mn-ea"/>
              </a:rPr>
              <a:t>ORM</a:t>
            </a:r>
            <a:r>
              <a:rPr lang="zh-CN" altLang="en-US" dirty="0">
                <a:sym typeface="+mn-ea"/>
              </a:rPr>
              <a:t>）和统一错误处理中间件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功能与用户体验失衡：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重功能轻体验，移动端适配滞后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改进：迭代早期建立用户体验标准，将用户体验优化纳入迭代任务，邀请志愿者上手测试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协作冲突：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多人修改同一组件导致冲突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改进：采用原子化设计模式，拆分基础组件并统一维护；通过加强沟通协调和</a:t>
            </a:r>
            <a:r>
              <a:rPr lang="en-US" altLang="zh-CN" dirty="0">
                <a:sym typeface="+mn-ea"/>
              </a:rPr>
              <a:t>GitHub</a:t>
            </a:r>
            <a:r>
              <a:rPr lang="zh-CN" altLang="en-US" dirty="0">
                <a:sym typeface="+mn-ea"/>
              </a:rPr>
              <a:t>仓库的</a:t>
            </a:r>
            <a:r>
              <a:rPr lang="en-US" altLang="zh-CN" dirty="0">
                <a:sym typeface="+mn-ea"/>
              </a:rPr>
              <a:t>PR</a:t>
            </a:r>
            <a:r>
              <a:rPr lang="zh-CN" altLang="en-US" dirty="0">
                <a:sym typeface="+mn-ea"/>
              </a:rPr>
              <a:t>审核机制减少冲突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AI</a:t>
            </a:r>
            <a:r>
              <a:rPr lang="zh-CN" altLang="en-US" dirty="0">
                <a:sym typeface="+mn-ea"/>
              </a:rPr>
              <a:t>辅助开发的局限性：</a:t>
            </a:r>
            <a:endParaRPr lang="zh-CN" altLang="en-US" dirty="0"/>
          </a:p>
          <a:p>
            <a:pPr lvl="1"/>
            <a:r>
              <a:rPr lang="en-US" altLang="zh-CN" dirty="0">
                <a:sym typeface="+mn-ea"/>
              </a:rPr>
              <a:t>AI</a:t>
            </a:r>
            <a:r>
              <a:rPr lang="zh-CN" altLang="en-US" dirty="0">
                <a:sym typeface="+mn-ea"/>
              </a:rPr>
              <a:t>生成代码可能不符合实际需求，有时甚至会破坏其他模块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改进：将</a:t>
            </a:r>
            <a:r>
              <a:rPr lang="en-US" altLang="zh-CN" dirty="0">
                <a:sym typeface="+mn-ea"/>
              </a:rPr>
              <a:t>AI</a:t>
            </a:r>
            <a:r>
              <a:rPr lang="zh-CN" altLang="en-US" dirty="0">
                <a:sym typeface="+mn-ea"/>
              </a:rPr>
              <a:t>作为辅助工具（如生成模板代码），核心逻辑仍需人工验证。建立</a:t>
            </a:r>
            <a:r>
              <a:rPr lang="en-US" altLang="zh-CN" dirty="0">
                <a:sym typeface="+mn-ea"/>
              </a:rPr>
              <a:t>AI</a:t>
            </a:r>
            <a:r>
              <a:rPr lang="zh-CN" altLang="en-US" dirty="0">
                <a:sym typeface="+mn-ea"/>
              </a:rPr>
              <a:t>生成代码的审查流程，确保与项目规范一致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13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6" Type="http://schemas.microsoft.com/office/2007/relationships/hdphoto" Target="../media/image18.wdp"/><Relationship Id="rId5" Type="http://schemas.openxmlformats.org/officeDocument/2006/relationships/image" Target="../media/image17.png"/><Relationship Id="rId4" Type="http://schemas.microsoft.com/office/2007/relationships/hdphoto" Target="../media/image5.wdp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microsoft.com/office/2007/relationships/hdphoto" Target="../media/image5.wdp"/><Relationship Id="rId6" Type="http://schemas.openxmlformats.org/officeDocument/2006/relationships/image" Target="../media/image4.png"/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A62038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A62038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矩形: 圆顶角 8"/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5" name="平行四边形 1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>
            <a:fillRect/>
          </a:stretch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A62038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lang="zh-CN" altLang="en-US" sz="2400" b="1" kern="1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855" lvl="0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A62038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矩形: 剪去单角 8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>
            <a:fillRect/>
          </a:stretch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其他常规样式（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 userDrawn="1"/>
        </p:nvSpPr>
        <p:spPr>
          <a:xfrm>
            <a:off x="734070" y="813695"/>
            <a:ext cx="10815273" cy="126607"/>
          </a:xfrm>
          <a:custGeom>
            <a:avLst/>
            <a:gdLst>
              <a:gd name="connsiteX0" fmla="*/ 0 w 10815273"/>
              <a:gd name="connsiteY0" fmla="*/ 126607 h 126607"/>
              <a:gd name="connsiteX1" fmla="*/ 45838 w 10815273"/>
              <a:gd name="connsiteY1" fmla="*/ 0 h 126607"/>
              <a:gd name="connsiteX2" fmla="*/ 10815273 w 10815273"/>
              <a:gd name="connsiteY2" fmla="*/ 0 h 126607"/>
              <a:gd name="connsiteX3" fmla="*/ 10769435 w 10815273"/>
              <a:gd name="connsiteY3" fmla="*/ 126607 h 126607"/>
              <a:gd name="connsiteX4" fmla="*/ 0 w 10815273"/>
              <a:gd name="connsiteY4" fmla="*/ 126607 h 126607"/>
              <a:gd name="connsiteX0-1" fmla="*/ 0 w 10815273"/>
              <a:gd name="connsiteY0-2" fmla="*/ 126607 h 126607"/>
              <a:gd name="connsiteX1-3" fmla="*/ 45838 w 10815273"/>
              <a:gd name="connsiteY1-4" fmla="*/ 0 h 126607"/>
              <a:gd name="connsiteX2-5" fmla="*/ 10815273 w 10815273"/>
              <a:gd name="connsiteY2-6" fmla="*/ 0 h 126607"/>
              <a:gd name="connsiteX3-7" fmla="*/ 10762291 w 10815273"/>
              <a:gd name="connsiteY3-8" fmla="*/ 126607 h 126607"/>
              <a:gd name="connsiteX4-9" fmla="*/ 0 w 10815273"/>
              <a:gd name="connsiteY4-10" fmla="*/ 126607 h 1266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815273" h="126607">
                <a:moveTo>
                  <a:pt x="0" y="126607"/>
                </a:moveTo>
                <a:lnTo>
                  <a:pt x="45838" y="0"/>
                </a:lnTo>
                <a:lnTo>
                  <a:pt x="10815273" y="0"/>
                </a:lnTo>
                <a:lnTo>
                  <a:pt x="10762291" y="126607"/>
                </a:lnTo>
                <a:lnTo>
                  <a:pt x="0" y="126607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95" y="266963"/>
            <a:ext cx="10555568" cy="55734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kumimoji="1" lang="zh-CN" altLang="en-US" sz="3200" b="1" kern="1200" dirty="0">
                <a:solidFill>
                  <a:srgbClr val="A62038"/>
                </a:solidFill>
                <a:latin typeface="Book Antiqua" panose="02040602050305030304" charset="0"/>
                <a:ea typeface="微软雅黑" panose="020B0503020204020204" pitchFamily="34" charset="-122"/>
                <a:cs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12638" y="266584"/>
            <a:ext cx="68533" cy="733681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平行四边形 13"/>
          <p:cNvSpPr/>
          <p:nvPr userDrawn="1"/>
        </p:nvSpPr>
        <p:spPr>
          <a:xfrm rot="16200000" flipV="1">
            <a:off x="336364" y="610563"/>
            <a:ext cx="733680" cy="45718"/>
          </a:xfrm>
          <a:custGeom>
            <a:avLst/>
            <a:gdLst>
              <a:gd name="connsiteX0" fmla="*/ 0 w 771798"/>
              <a:gd name="connsiteY0" fmla="*/ 81259 h 81259"/>
              <a:gd name="connsiteX1" fmla="*/ 121596 w 771798"/>
              <a:gd name="connsiteY1" fmla="*/ 0 h 81259"/>
              <a:gd name="connsiteX2" fmla="*/ 771798 w 771798"/>
              <a:gd name="connsiteY2" fmla="*/ 0 h 81259"/>
              <a:gd name="connsiteX3" fmla="*/ 650202 w 771798"/>
              <a:gd name="connsiteY3" fmla="*/ 81259 h 81259"/>
              <a:gd name="connsiteX4" fmla="*/ 0 w 771798"/>
              <a:gd name="connsiteY4" fmla="*/ 81259 h 81259"/>
              <a:gd name="connsiteX0-1" fmla="*/ 0 w 774027"/>
              <a:gd name="connsiteY0-2" fmla="*/ 81259 h 81259"/>
              <a:gd name="connsiteX1-3" fmla="*/ 121596 w 774027"/>
              <a:gd name="connsiteY1-4" fmla="*/ 0 h 81259"/>
              <a:gd name="connsiteX2-5" fmla="*/ 771798 w 774027"/>
              <a:gd name="connsiteY2-6" fmla="*/ 0 h 81259"/>
              <a:gd name="connsiteX3-7" fmla="*/ 774027 w 774027"/>
              <a:gd name="connsiteY3-8" fmla="*/ 80068 h 81259"/>
              <a:gd name="connsiteX4-9" fmla="*/ 0 w 774027"/>
              <a:gd name="connsiteY4-10" fmla="*/ 81259 h 81259"/>
              <a:gd name="connsiteX0-11" fmla="*/ 0 w 772836"/>
              <a:gd name="connsiteY0-12" fmla="*/ 81259 h 81259"/>
              <a:gd name="connsiteX1-13" fmla="*/ 121596 w 772836"/>
              <a:gd name="connsiteY1-14" fmla="*/ 0 h 81259"/>
              <a:gd name="connsiteX2-15" fmla="*/ 771798 w 772836"/>
              <a:gd name="connsiteY2-16" fmla="*/ 0 h 81259"/>
              <a:gd name="connsiteX3-17" fmla="*/ 772836 w 772836"/>
              <a:gd name="connsiteY3-18" fmla="*/ 81258 h 81259"/>
              <a:gd name="connsiteX4-19" fmla="*/ 0 w 772836"/>
              <a:gd name="connsiteY4-20" fmla="*/ 81259 h 81259"/>
              <a:gd name="connsiteX0-21" fmla="*/ 0 w 772836"/>
              <a:gd name="connsiteY0-22" fmla="*/ 81260 h 81260"/>
              <a:gd name="connsiteX1-23" fmla="*/ 121596 w 772836"/>
              <a:gd name="connsiteY1-24" fmla="*/ 1 h 81260"/>
              <a:gd name="connsiteX2-25" fmla="*/ 740004 w 772836"/>
              <a:gd name="connsiteY2-26" fmla="*/ 0 h 81260"/>
              <a:gd name="connsiteX3-27" fmla="*/ 772836 w 772836"/>
              <a:gd name="connsiteY3-28" fmla="*/ 81259 h 81260"/>
              <a:gd name="connsiteX4-29" fmla="*/ 0 w 772836"/>
              <a:gd name="connsiteY4-30" fmla="*/ 81260 h 81260"/>
              <a:gd name="connsiteX0-31" fmla="*/ 0 w 772836"/>
              <a:gd name="connsiteY0-32" fmla="*/ 81260 h 81260"/>
              <a:gd name="connsiteX1-33" fmla="*/ 117680 w 772836"/>
              <a:gd name="connsiteY1-34" fmla="*/ 1 h 81260"/>
              <a:gd name="connsiteX2-35" fmla="*/ 740004 w 772836"/>
              <a:gd name="connsiteY2-36" fmla="*/ 0 h 81260"/>
              <a:gd name="connsiteX3-37" fmla="*/ 772836 w 772836"/>
              <a:gd name="connsiteY3-38" fmla="*/ 81259 h 81260"/>
              <a:gd name="connsiteX4-39" fmla="*/ 0 w 772836"/>
              <a:gd name="connsiteY4-40" fmla="*/ 81260 h 81260"/>
              <a:gd name="connsiteX0-41" fmla="*/ 0 w 772836"/>
              <a:gd name="connsiteY0-42" fmla="*/ 81258 h 81258"/>
              <a:gd name="connsiteX1-43" fmla="*/ 117680 w 772836"/>
              <a:gd name="connsiteY1-44" fmla="*/ -1 h 81258"/>
              <a:gd name="connsiteX2-45" fmla="*/ 732479 w 772836"/>
              <a:gd name="connsiteY2-46" fmla="*/ 8457 h 81258"/>
              <a:gd name="connsiteX3-47" fmla="*/ 772836 w 772836"/>
              <a:gd name="connsiteY3-48" fmla="*/ 81257 h 81258"/>
              <a:gd name="connsiteX4-49" fmla="*/ 0 w 772836"/>
              <a:gd name="connsiteY4-50" fmla="*/ 81258 h 812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72836" h="81258">
                <a:moveTo>
                  <a:pt x="0" y="81258"/>
                </a:moveTo>
                <a:lnTo>
                  <a:pt x="117680" y="-1"/>
                </a:lnTo>
                <a:lnTo>
                  <a:pt x="732479" y="8457"/>
                </a:lnTo>
                <a:lnTo>
                  <a:pt x="772836" y="81257"/>
                </a:lnTo>
                <a:lnTo>
                  <a:pt x="0" y="8125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/>
          <p:cNvSpPr/>
          <p:nvPr userDrawn="1"/>
        </p:nvSpPr>
        <p:spPr>
          <a:xfrm rot="16200000" flipV="1">
            <a:off x="425971" y="584317"/>
            <a:ext cx="621300" cy="45719"/>
          </a:xfrm>
          <a:custGeom>
            <a:avLst/>
            <a:gdLst>
              <a:gd name="connsiteX0" fmla="*/ 0 w 771798"/>
              <a:gd name="connsiteY0" fmla="*/ 81259 h 81259"/>
              <a:gd name="connsiteX1" fmla="*/ 121596 w 771798"/>
              <a:gd name="connsiteY1" fmla="*/ 0 h 81259"/>
              <a:gd name="connsiteX2" fmla="*/ 771798 w 771798"/>
              <a:gd name="connsiteY2" fmla="*/ 0 h 81259"/>
              <a:gd name="connsiteX3" fmla="*/ 650202 w 771798"/>
              <a:gd name="connsiteY3" fmla="*/ 81259 h 81259"/>
              <a:gd name="connsiteX4" fmla="*/ 0 w 771798"/>
              <a:gd name="connsiteY4" fmla="*/ 81259 h 81259"/>
              <a:gd name="connsiteX0-1" fmla="*/ 0 w 774027"/>
              <a:gd name="connsiteY0-2" fmla="*/ 81259 h 81259"/>
              <a:gd name="connsiteX1-3" fmla="*/ 121596 w 774027"/>
              <a:gd name="connsiteY1-4" fmla="*/ 0 h 81259"/>
              <a:gd name="connsiteX2-5" fmla="*/ 771798 w 774027"/>
              <a:gd name="connsiteY2-6" fmla="*/ 0 h 81259"/>
              <a:gd name="connsiteX3-7" fmla="*/ 774027 w 774027"/>
              <a:gd name="connsiteY3-8" fmla="*/ 80068 h 81259"/>
              <a:gd name="connsiteX4-9" fmla="*/ 0 w 774027"/>
              <a:gd name="connsiteY4-10" fmla="*/ 81259 h 81259"/>
              <a:gd name="connsiteX0-11" fmla="*/ 0 w 772836"/>
              <a:gd name="connsiteY0-12" fmla="*/ 81259 h 81259"/>
              <a:gd name="connsiteX1-13" fmla="*/ 121596 w 772836"/>
              <a:gd name="connsiteY1-14" fmla="*/ 0 h 81259"/>
              <a:gd name="connsiteX2-15" fmla="*/ 771798 w 772836"/>
              <a:gd name="connsiteY2-16" fmla="*/ 0 h 81259"/>
              <a:gd name="connsiteX3-17" fmla="*/ 772836 w 772836"/>
              <a:gd name="connsiteY3-18" fmla="*/ 81258 h 81259"/>
              <a:gd name="connsiteX4-19" fmla="*/ 0 w 772836"/>
              <a:gd name="connsiteY4-20" fmla="*/ 81259 h 81259"/>
              <a:gd name="connsiteX0-21" fmla="*/ 0 w 772836"/>
              <a:gd name="connsiteY0-22" fmla="*/ 81260 h 81260"/>
              <a:gd name="connsiteX1-23" fmla="*/ 121596 w 772836"/>
              <a:gd name="connsiteY1-24" fmla="*/ 1 h 81260"/>
              <a:gd name="connsiteX2-25" fmla="*/ 740004 w 772836"/>
              <a:gd name="connsiteY2-26" fmla="*/ 0 h 81260"/>
              <a:gd name="connsiteX3-27" fmla="*/ 772836 w 772836"/>
              <a:gd name="connsiteY3-28" fmla="*/ 81259 h 81260"/>
              <a:gd name="connsiteX4-29" fmla="*/ 0 w 772836"/>
              <a:gd name="connsiteY4-30" fmla="*/ 81260 h 81260"/>
              <a:gd name="connsiteX0-31" fmla="*/ 0 w 772836"/>
              <a:gd name="connsiteY0-32" fmla="*/ 85126 h 85126"/>
              <a:gd name="connsiteX1-33" fmla="*/ 166847 w 772836"/>
              <a:gd name="connsiteY1-34" fmla="*/ 0 h 85126"/>
              <a:gd name="connsiteX2-35" fmla="*/ 740004 w 772836"/>
              <a:gd name="connsiteY2-36" fmla="*/ 3866 h 85126"/>
              <a:gd name="connsiteX3-37" fmla="*/ 772836 w 772836"/>
              <a:gd name="connsiteY3-38" fmla="*/ 85125 h 85126"/>
              <a:gd name="connsiteX4-39" fmla="*/ 0 w 772836"/>
              <a:gd name="connsiteY4-40" fmla="*/ 85126 h 85126"/>
              <a:gd name="connsiteX0-41" fmla="*/ 0 w 780109"/>
              <a:gd name="connsiteY0-42" fmla="*/ 82225 h 85125"/>
              <a:gd name="connsiteX1-43" fmla="*/ 174120 w 780109"/>
              <a:gd name="connsiteY1-44" fmla="*/ 0 h 85125"/>
              <a:gd name="connsiteX2-45" fmla="*/ 747277 w 780109"/>
              <a:gd name="connsiteY2-46" fmla="*/ 3866 h 85125"/>
              <a:gd name="connsiteX3-47" fmla="*/ 780109 w 780109"/>
              <a:gd name="connsiteY3-48" fmla="*/ 85125 h 85125"/>
              <a:gd name="connsiteX4-49" fmla="*/ 0 w 780109"/>
              <a:gd name="connsiteY4-50" fmla="*/ 82225 h 85125"/>
              <a:gd name="connsiteX0-51" fmla="*/ 0 w 780109"/>
              <a:gd name="connsiteY0-52" fmla="*/ 82225 h 85125"/>
              <a:gd name="connsiteX1-53" fmla="*/ 174120 w 780109"/>
              <a:gd name="connsiteY1-54" fmla="*/ 0 h 85125"/>
              <a:gd name="connsiteX2-55" fmla="*/ 742429 w 780109"/>
              <a:gd name="connsiteY2-56" fmla="*/ 3865 h 85125"/>
              <a:gd name="connsiteX3-57" fmla="*/ 780109 w 780109"/>
              <a:gd name="connsiteY3-58" fmla="*/ 85125 h 85125"/>
              <a:gd name="connsiteX4-59" fmla="*/ 0 w 780109"/>
              <a:gd name="connsiteY4-60" fmla="*/ 82225 h 85125"/>
              <a:gd name="connsiteX0-61" fmla="*/ 0 w 780109"/>
              <a:gd name="connsiteY0-62" fmla="*/ 85126 h 88026"/>
              <a:gd name="connsiteX1-63" fmla="*/ 154727 w 780109"/>
              <a:gd name="connsiteY1-64" fmla="*/ 0 h 88026"/>
              <a:gd name="connsiteX2-65" fmla="*/ 742429 w 780109"/>
              <a:gd name="connsiteY2-66" fmla="*/ 6766 h 88026"/>
              <a:gd name="connsiteX3-67" fmla="*/ 780109 w 780109"/>
              <a:gd name="connsiteY3-68" fmla="*/ 88026 h 88026"/>
              <a:gd name="connsiteX4-69" fmla="*/ 0 w 780109"/>
              <a:gd name="connsiteY4-70" fmla="*/ 85126 h 88026"/>
              <a:gd name="connsiteX0-71" fmla="*/ 0 w 780109"/>
              <a:gd name="connsiteY0-72" fmla="*/ 85126 h 88026"/>
              <a:gd name="connsiteX1-73" fmla="*/ 154727 w 780109"/>
              <a:gd name="connsiteY1-74" fmla="*/ 0 h 88026"/>
              <a:gd name="connsiteX2-75" fmla="*/ 735156 w 780109"/>
              <a:gd name="connsiteY2-76" fmla="*/ 6765 h 88026"/>
              <a:gd name="connsiteX3-77" fmla="*/ 780109 w 780109"/>
              <a:gd name="connsiteY3-78" fmla="*/ 88026 h 88026"/>
              <a:gd name="connsiteX4-79" fmla="*/ 0 w 780109"/>
              <a:gd name="connsiteY4-80" fmla="*/ 85126 h 880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80109" h="88026">
                <a:moveTo>
                  <a:pt x="0" y="85126"/>
                </a:moveTo>
                <a:lnTo>
                  <a:pt x="154727" y="0"/>
                </a:lnTo>
                <a:lnTo>
                  <a:pt x="735156" y="6765"/>
                </a:lnTo>
                <a:lnTo>
                  <a:pt x="780109" y="88026"/>
                </a:lnTo>
                <a:lnTo>
                  <a:pt x="0" y="851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6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57873" y="1198241"/>
            <a:ext cx="10716011" cy="4871986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2"/>
              </a:buBlip>
              <a:defRPr lang="zh-CN" altLang="en-US" sz="2400" b="1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24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20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18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18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363855" lvl="0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5" name="矩形 14"/>
          <p:cNvSpPr/>
          <p:nvPr userDrawn="1"/>
        </p:nvSpPr>
        <p:spPr>
          <a:xfrm>
            <a:off x="709830" y="940303"/>
            <a:ext cx="10784464" cy="59962"/>
          </a:xfrm>
          <a:custGeom>
            <a:avLst/>
            <a:gdLst>
              <a:gd name="connsiteX0" fmla="*/ 0 w 10763287"/>
              <a:gd name="connsiteY0" fmla="*/ 0 h 56787"/>
              <a:gd name="connsiteX1" fmla="*/ 10763287 w 10763287"/>
              <a:gd name="connsiteY1" fmla="*/ 0 h 56787"/>
              <a:gd name="connsiteX2" fmla="*/ 10763287 w 10763287"/>
              <a:gd name="connsiteY2" fmla="*/ 56787 h 56787"/>
              <a:gd name="connsiteX3" fmla="*/ 0 w 10763287"/>
              <a:gd name="connsiteY3" fmla="*/ 56787 h 56787"/>
              <a:gd name="connsiteX4" fmla="*/ 0 w 10763287"/>
              <a:gd name="connsiteY4" fmla="*/ 0 h 56787"/>
              <a:gd name="connsiteX0-1" fmla="*/ 22225 w 10785512"/>
              <a:gd name="connsiteY0-2" fmla="*/ 0 h 56787"/>
              <a:gd name="connsiteX1-3" fmla="*/ 10785512 w 10785512"/>
              <a:gd name="connsiteY1-4" fmla="*/ 0 h 56787"/>
              <a:gd name="connsiteX2-5" fmla="*/ 10785512 w 10785512"/>
              <a:gd name="connsiteY2-6" fmla="*/ 56787 h 56787"/>
              <a:gd name="connsiteX3-7" fmla="*/ 0 w 10785512"/>
              <a:gd name="connsiteY3-8" fmla="*/ 53612 h 56787"/>
              <a:gd name="connsiteX4-9" fmla="*/ 22225 w 10785512"/>
              <a:gd name="connsiteY4-10" fmla="*/ 0 h 56787"/>
              <a:gd name="connsiteX0-11" fmla="*/ 22225 w 10785512"/>
              <a:gd name="connsiteY0-12" fmla="*/ 0 h 56787"/>
              <a:gd name="connsiteX1-13" fmla="*/ 10785512 w 10785512"/>
              <a:gd name="connsiteY1-14" fmla="*/ 0 h 56787"/>
              <a:gd name="connsiteX2-15" fmla="*/ 10785512 w 10785512"/>
              <a:gd name="connsiteY2-16" fmla="*/ 56787 h 56787"/>
              <a:gd name="connsiteX3-17" fmla="*/ 0 w 10785512"/>
              <a:gd name="connsiteY3-18" fmla="*/ 53612 h 56787"/>
              <a:gd name="connsiteX4-19" fmla="*/ 22225 w 10785512"/>
              <a:gd name="connsiteY4-20" fmla="*/ 0 h 56787"/>
              <a:gd name="connsiteX0-21" fmla="*/ 22225 w 10785512"/>
              <a:gd name="connsiteY0-22" fmla="*/ 0 h 59962"/>
              <a:gd name="connsiteX1-23" fmla="*/ 10785512 w 10785512"/>
              <a:gd name="connsiteY1-24" fmla="*/ 0 h 59962"/>
              <a:gd name="connsiteX2-25" fmla="*/ 10785512 w 10785512"/>
              <a:gd name="connsiteY2-26" fmla="*/ 56787 h 59962"/>
              <a:gd name="connsiteX3-27" fmla="*/ 0 w 10785512"/>
              <a:gd name="connsiteY3-28" fmla="*/ 59962 h 59962"/>
              <a:gd name="connsiteX4-29" fmla="*/ 22225 w 10785512"/>
              <a:gd name="connsiteY4-30" fmla="*/ 0 h 599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785512" h="59962">
                <a:moveTo>
                  <a:pt x="22225" y="0"/>
                </a:moveTo>
                <a:lnTo>
                  <a:pt x="10785512" y="0"/>
                </a:lnTo>
                <a:lnTo>
                  <a:pt x="10785512" y="56787"/>
                </a:lnTo>
                <a:lnTo>
                  <a:pt x="0" y="59962"/>
                </a:lnTo>
                <a:lnTo>
                  <a:pt x="22225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3" cstate="screen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39299"/>
          <a:stretch>
            <a:fillRect/>
          </a:stretch>
        </p:blipFill>
        <p:spPr>
          <a:xfrm>
            <a:off x="8923033" y="261779"/>
            <a:ext cx="2626310" cy="455772"/>
          </a:xfrm>
          <a:prstGeom prst="rect">
            <a:avLst/>
          </a:prstGeom>
        </p:spPr>
      </p:pic>
      <p:sp>
        <p:nvSpPr>
          <p:cNvPr id="24" name="矩形: 剪去单角 2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26" name="平行四边形 25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>
            <a:fillRect/>
          </a:stretch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A620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 cstate="screen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3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/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 cstate="screen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(带底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单角 1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纯白，无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1286688" y="751042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790688" y="751042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6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-05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4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/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000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/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-1" fmla="*/ 5092700 w 9051317"/>
              <a:gd name="connsiteY0-2" fmla="*/ 0 h 6884544"/>
              <a:gd name="connsiteX1-3" fmla="*/ 8724495 w 9051317"/>
              <a:gd name="connsiteY1-4" fmla="*/ 12700 h 6884544"/>
              <a:gd name="connsiteX2-5" fmla="*/ 8832115 w 9051317"/>
              <a:gd name="connsiteY2-6" fmla="*/ 478995 h 6884544"/>
              <a:gd name="connsiteX3-7" fmla="*/ 9051317 w 9051317"/>
              <a:gd name="connsiteY3-8" fmla="*/ 2653428 h 6884544"/>
              <a:gd name="connsiteX4-9" fmla="*/ 8203435 w 9051317"/>
              <a:gd name="connsiteY4-10" fmla="*/ 6853135 h 6884544"/>
              <a:gd name="connsiteX5-11" fmla="*/ 8189236 w 9051317"/>
              <a:gd name="connsiteY5-12" fmla="*/ 6884544 h 6884544"/>
              <a:gd name="connsiteX6-13" fmla="*/ 0 w 9051317"/>
              <a:gd name="connsiteY6-14" fmla="*/ 6884544 h 6884544"/>
              <a:gd name="connsiteX7-15" fmla="*/ 5092700 w 9051317"/>
              <a:gd name="connsiteY7-16" fmla="*/ 0 h 6884544"/>
              <a:gd name="connsiteX0-17" fmla="*/ 0 w 3958617"/>
              <a:gd name="connsiteY0-18" fmla="*/ 0 h 6884544"/>
              <a:gd name="connsiteX1-19" fmla="*/ 3631795 w 3958617"/>
              <a:gd name="connsiteY1-20" fmla="*/ 12700 h 6884544"/>
              <a:gd name="connsiteX2-21" fmla="*/ 3739415 w 3958617"/>
              <a:gd name="connsiteY2-22" fmla="*/ 478995 h 6884544"/>
              <a:gd name="connsiteX3-23" fmla="*/ 3958617 w 3958617"/>
              <a:gd name="connsiteY3-24" fmla="*/ 2653428 h 6884544"/>
              <a:gd name="connsiteX4-25" fmla="*/ 3110735 w 3958617"/>
              <a:gd name="connsiteY4-26" fmla="*/ 6853135 h 6884544"/>
              <a:gd name="connsiteX5-27" fmla="*/ 3096536 w 3958617"/>
              <a:gd name="connsiteY5-28" fmla="*/ 6884544 h 6884544"/>
              <a:gd name="connsiteX6-29" fmla="*/ 0 w 3958617"/>
              <a:gd name="connsiteY6-30" fmla="*/ 6884544 h 6884544"/>
              <a:gd name="connsiteX7-31" fmla="*/ 0 w 3958617"/>
              <a:gd name="connsiteY7-32" fmla="*/ 0 h 68845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45697" y="-29720"/>
            <a:ext cx="3686175" cy="6890895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-1" fmla="*/ 4523504 w 7775476"/>
              <a:gd name="connsiteY0-2" fmla="*/ 0 h 6870674"/>
              <a:gd name="connsiteX1-3" fmla="*/ 7326808 w 7775476"/>
              <a:gd name="connsiteY1-4" fmla="*/ 12674 h 6870674"/>
              <a:gd name="connsiteX2-5" fmla="*/ 7370317 w 7775476"/>
              <a:gd name="connsiteY2-6" fmla="*/ 119746 h 6870674"/>
              <a:gd name="connsiteX3-7" fmla="*/ 7775476 w 7775476"/>
              <a:gd name="connsiteY3-8" fmla="*/ 2347313 h 6870674"/>
              <a:gd name="connsiteX4-9" fmla="*/ 6040912 w 7775476"/>
              <a:gd name="connsiteY4-10" fmla="*/ 6703392 h 6870674"/>
              <a:gd name="connsiteX5-11" fmla="*/ 5876541 w 7775476"/>
              <a:gd name="connsiteY5-12" fmla="*/ 6870674 h 6870674"/>
              <a:gd name="connsiteX6-13" fmla="*/ 0 w 7775476"/>
              <a:gd name="connsiteY6-14" fmla="*/ 6870674 h 6870674"/>
              <a:gd name="connsiteX7-15" fmla="*/ 4523504 w 7775476"/>
              <a:gd name="connsiteY7-16" fmla="*/ 0 h 6870674"/>
              <a:gd name="connsiteX0-17" fmla="*/ 0 w 3251972"/>
              <a:gd name="connsiteY0-18" fmla="*/ 0 h 6870674"/>
              <a:gd name="connsiteX1-19" fmla="*/ 2803304 w 3251972"/>
              <a:gd name="connsiteY1-20" fmla="*/ 12674 h 6870674"/>
              <a:gd name="connsiteX2-21" fmla="*/ 2846813 w 3251972"/>
              <a:gd name="connsiteY2-22" fmla="*/ 119746 h 6870674"/>
              <a:gd name="connsiteX3-23" fmla="*/ 3251972 w 3251972"/>
              <a:gd name="connsiteY3-24" fmla="*/ 2347313 h 6870674"/>
              <a:gd name="connsiteX4-25" fmla="*/ 1517408 w 3251972"/>
              <a:gd name="connsiteY4-26" fmla="*/ 6703392 h 6870674"/>
              <a:gd name="connsiteX5-27" fmla="*/ 1353037 w 3251972"/>
              <a:gd name="connsiteY5-28" fmla="*/ 6870674 h 6870674"/>
              <a:gd name="connsiteX6-29" fmla="*/ 0 w 3251972"/>
              <a:gd name="connsiteY6-30" fmla="*/ 6858000 h 6870674"/>
              <a:gd name="connsiteX7-31" fmla="*/ 0 w 3251972"/>
              <a:gd name="connsiteY7-32" fmla="*/ 0 h 6870674"/>
              <a:gd name="connsiteX0-33" fmla="*/ 14066 w 3266038"/>
              <a:gd name="connsiteY0-34" fmla="*/ 0 h 6877012"/>
              <a:gd name="connsiteX1-35" fmla="*/ 2817370 w 3266038"/>
              <a:gd name="connsiteY1-36" fmla="*/ 12674 h 6877012"/>
              <a:gd name="connsiteX2-37" fmla="*/ 2860879 w 3266038"/>
              <a:gd name="connsiteY2-38" fmla="*/ 119746 h 6877012"/>
              <a:gd name="connsiteX3-39" fmla="*/ 3266038 w 3266038"/>
              <a:gd name="connsiteY3-40" fmla="*/ 2347313 h 6877012"/>
              <a:gd name="connsiteX4-41" fmla="*/ 1531474 w 3266038"/>
              <a:gd name="connsiteY4-42" fmla="*/ 6703392 h 6877012"/>
              <a:gd name="connsiteX5-43" fmla="*/ 1367103 w 3266038"/>
              <a:gd name="connsiteY5-44" fmla="*/ 6870674 h 6877012"/>
              <a:gd name="connsiteX6-45" fmla="*/ 0 w 3266038"/>
              <a:gd name="connsiteY6-46" fmla="*/ 6877012 h 6877012"/>
              <a:gd name="connsiteX7-47" fmla="*/ 14066 w 3266038"/>
              <a:gd name="connsiteY7-48" fmla="*/ 0 h 6877012"/>
              <a:gd name="connsiteX0-49" fmla="*/ 14066 w 3266038"/>
              <a:gd name="connsiteY0-50" fmla="*/ 0 h 6877012"/>
              <a:gd name="connsiteX1-51" fmla="*/ 2817370 w 3266038"/>
              <a:gd name="connsiteY1-52" fmla="*/ 12674 h 6877012"/>
              <a:gd name="connsiteX2-53" fmla="*/ 2860879 w 3266038"/>
              <a:gd name="connsiteY2-54" fmla="*/ 119746 h 6877012"/>
              <a:gd name="connsiteX3-55" fmla="*/ 3266038 w 3266038"/>
              <a:gd name="connsiteY3-56" fmla="*/ 2347313 h 6877012"/>
              <a:gd name="connsiteX4-57" fmla="*/ 1531474 w 3266038"/>
              <a:gd name="connsiteY4-58" fmla="*/ 6703392 h 6877012"/>
              <a:gd name="connsiteX5-59" fmla="*/ 1367103 w 3266038"/>
              <a:gd name="connsiteY5-60" fmla="*/ 6877011 h 6877012"/>
              <a:gd name="connsiteX6-61" fmla="*/ 0 w 3266038"/>
              <a:gd name="connsiteY6-62" fmla="*/ 6877012 h 6877012"/>
              <a:gd name="connsiteX7-63" fmla="*/ 14066 w 3266038"/>
              <a:gd name="connsiteY7-64" fmla="*/ 0 h 68770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266038" h="6877012">
                <a:moveTo>
                  <a:pt x="14066" y="0"/>
                </a:moveTo>
                <a:lnTo>
                  <a:pt x="2817370" y="12674"/>
                </a:lnTo>
                <a:lnTo>
                  <a:pt x="2860879" y="119746"/>
                </a:lnTo>
                <a:cubicBezTo>
                  <a:pt x="3122991" y="814337"/>
                  <a:pt x="3266038" y="1564616"/>
                  <a:pt x="3266038" y="2347313"/>
                </a:cubicBezTo>
                <a:cubicBezTo>
                  <a:pt x="3266038" y="4024521"/>
                  <a:pt x="2609189" y="5552872"/>
                  <a:pt x="1531474" y="6703392"/>
                </a:cubicBezTo>
                <a:lnTo>
                  <a:pt x="1367103" y="6877011"/>
                </a:lnTo>
                <a:lnTo>
                  <a:pt x="0" y="6877012"/>
                </a:lnTo>
                <a:cubicBezTo>
                  <a:pt x="4689" y="4584675"/>
                  <a:pt x="9377" y="2292337"/>
                  <a:pt x="14066" y="0"/>
                </a:cubicBez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/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500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A62038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1" name="矩形: 剪去单角 30"/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/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3"/>
          <p:cNvSpPr txBox="1"/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样式（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3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rgbClr val="CC9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39299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>
            <a:fillRect/>
          </a:stretch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样式（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rgbClr val="CC9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39299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>
            <a:fillRect/>
          </a:stretch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A62038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/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62038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7" Type="http://schemas.microsoft.com/office/2007/relationships/hdphoto" Target="../media/image10.wdp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3" Type="http://schemas.openxmlformats.org/officeDocument/2006/relationships/image" Target="../media/image30.png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svg"/><Relationship Id="rId7" Type="http://schemas.openxmlformats.org/officeDocument/2006/relationships/image" Target="../media/image34.png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37.svg"/><Relationship Id="rId1" Type="http://schemas.openxmlformats.org/officeDocument/2006/relationships/tags" Target="../tags/tag56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image" Target="../media/image39.png"/><Relationship Id="rId5" Type="http://schemas.openxmlformats.org/officeDocument/2006/relationships/tags" Target="../tags/tag65.xml"/><Relationship Id="rId4" Type="http://schemas.openxmlformats.org/officeDocument/2006/relationships/image" Target="../media/image38.jpeg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43.svg"/><Relationship Id="rId11" Type="http://schemas.openxmlformats.org/officeDocument/2006/relationships/image" Target="../media/image42.png"/><Relationship Id="rId10" Type="http://schemas.openxmlformats.org/officeDocument/2006/relationships/image" Target="../media/image41.svg"/><Relationship Id="rId1" Type="http://schemas.openxmlformats.org/officeDocument/2006/relationships/tags" Target="../tags/tag6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3" Type="http://schemas.openxmlformats.org/officeDocument/2006/relationships/notesSlide" Target="../notesSlides/notesSlide4.xml"/><Relationship Id="rId22" Type="http://schemas.openxmlformats.org/officeDocument/2006/relationships/slideLayout" Target="../slideLayouts/slideLayout8.xml"/><Relationship Id="rId21" Type="http://schemas.openxmlformats.org/officeDocument/2006/relationships/image" Target="../media/image49.svg"/><Relationship Id="rId20" Type="http://schemas.openxmlformats.org/officeDocument/2006/relationships/image" Target="../media/image48.png"/><Relationship Id="rId2" Type="http://schemas.openxmlformats.org/officeDocument/2006/relationships/tags" Target="../tags/tag69.xml"/><Relationship Id="rId19" Type="http://schemas.openxmlformats.org/officeDocument/2006/relationships/tags" Target="../tags/tag82.xml"/><Relationship Id="rId18" Type="http://schemas.openxmlformats.org/officeDocument/2006/relationships/image" Target="../media/image47.svg"/><Relationship Id="rId17" Type="http://schemas.openxmlformats.org/officeDocument/2006/relationships/image" Target="../media/image46.png"/><Relationship Id="rId16" Type="http://schemas.openxmlformats.org/officeDocument/2006/relationships/tags" Target="../tags/tag81.xml"/><Relationship Id="rId15" Type="http://schemas.openxmlformats.org/officeDocument/2006/relationships/image" Target="../media/image45.svg"/><Relationship Id="rId14" Type="http://schemas.openxmlformats.org/officeDocument/2006/relationships/image" Target="../media/image44.png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tags" Target="../tags/tag6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57.svg"/><Relationship Id="rId7" Type="http://schemas.openxmlformats.org/officeDocument/2006/relationships/image" Target="../media/image56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4.jpe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svg"/><Relationship Id="rId8" Type="http://schemas.openxmlformats.org/officeDocument/2006/relationships/image" Target="../media/image67.png"/><Relationship Id="rId7" Type="http://schemas.openxmlformats.org/officeDocument/2006/relationships/image" Target="../media/image66.svg"/><Relationship Id="rId6" Type="http://schemas.openxmlformats.org/officeDocument/2006/relationships/image" Target="../media/image65.png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8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6" Type="http://schemas.openxmlformats.org/officeDocument/2006/relationships/slideLayout" Target="../slideLayouts/slideLayout4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2" Type="http://schemas.openxmlformats.org/officeDocument/2006/relationships/notesSlide" Target="../notesSlides/notesSlide1.xml"/><Relationship Id="rId21" Type="http://schemas.openxmlformats.org/officeDocument/2006/relationships/slideLayout" Target="../slideLayouts/slideLayout8.xml"/><Relationship Id="rId20" Type="http://schemas.openxmlformats.org/officeDocument/2006/relationships/tags" Target="../tags/tag37.xml"/><Relationship Id="rId2" Type="http://schemas.openxmlformats.org/officeDocument/2006/relationships/tags" Target="../tags/tag19.xml"/><Relationship Id="rId19" Type="http://schemas.openxmlformats.org/officeDocument/2006/relationships/tags" Target="../tags/tag36.xml"/><Relationship Id="rId18" Type="http://schemas.openxmlformats.org/officeDocument/2006/relationships/tags" Target="../tags/tag35.xml"/><Relationship Id="rId17" Type="http://schemas.openxmlformats.org/officeDocument/2006/relationships/tags" Target="../tags/tag34.xml"/><Relationship Id="rId16" Type="http://schemas.openxmlformats.org/officeDocument/2006/relationships/tags" Target="../tags/tag33.xml"/><Relationship Id="rId15" Type="http://schemas.openxmlformats.org/officeDocument/2006/relationships/tags" Target="../tags/tag3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29.svg"/><Relationship Id="rId23" Type="http://schemas.openxmlformats.org/officeDocument/2006/relationships/image" Target="../media/image28.png"/><Relationship Id="rId22" Type="http://schemas.openxmlformats.org/officeDocument/2006/relationships/tags" Target="../tags/tag53.xml"/><Relationship Id="rId21" Type="http://schemas.openxmlformats.org/officeDocument/2006/relationships/image" Target="../media/image27.svg"/><Relationship Id="rId20" Type="http://schemas.openxmlformats.org/officeDocument/2006/relationships/image" Target="../media/image26.png"/><Relationship Id="rId2" Type="http://schemas.openxmlformats.org/officeDocument/2006/relationships/tags" Target="../tags/tag39.xml"/><Relationship Id="rId19" Type="http://schemas.openxmlformats.org/officeDocument/2006/relationships/tags" Target="../tags/tag52.xml"/><Relationship Id="rId18" Type="http://schemas.openxmlformats.org/officeDocument/2006/relationships/image" Target="../media/image25.svg"/><Relationship Id="rId17" Type="http://schemas.openxmlformats.org/officeDocument/2006/relationships/image" Target="../media/image24.png"/><Relationship Id="rId16" Type="http://schemas.openxmlformats.org/officeDocument/2006/relationships/tags" Target="../tags/tag51.xml"/><Relationship Id="rId15" Type="http://schemas.openxmlformats.org/officeDocument/2006/relationships/image" Target="../media/image23.svg"/><Relationship Id="rId14" Type="http://schemas.openxmlformats.org/officeDocument/2006/relationships/image" Target="../media/image22.png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tags" Target="../tags/tag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/>
          <p:cNvSpPr/>
          <p:nvPr/>
        </p:nvSpPr>
        <p:spPr>
          <a:xfrm>
            <a:off x="-1" y="-13844"/>
            <a:ext cx="297326" cy="6871844"/>
          </a:xfrm>
          <a:prstGeom prst="round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占位符 5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5" name="任意多边形: 形状 4"/>
          <p:cNvSpPr/>
          <p:nvPr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10470" y="1737654"/>
            <a:ext cx="830303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多模态</a:t>
            </a:r>
            <a:r>
              <a:rPr lang="pt-BR" altLang="zh-CN" dirty="0"/>
              <a:t>AI</a:t>
            </a:r>
            <a:r>
              <a:rPr lang="zh-CN" altLang="en-US" dirty="0"/>
              <a:t>跨模型调用平台</a:t>
            </a:r>
            <a:r>
              <a:rPr lang="zh-CN" altLang="en-US" spc="600" dirty="0">
                <a:sym typeface="+mn-ea"/>
              </a:rPr>
              <a:t>大作业验收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  <p:sp>
        <p:nvSpPr>
          <p:cNvPr id="14" name="文本占位符 9"/>
          <p:cNvSpPr txBox="1"/>
          <p:nvPr/>
        </p:nvSpPr>
        <p:spPr>
          <a:xfrm>
            <a:off x="610470" y="3804961"/>
            <a:ext cx="7131464" cy="59848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1800" spc="600" dirty="0">
                <a:solidFill>
                  <a:schemeClr val="bg1"/>
                </a:solidFill>
              </a:rPr>
              <a:t>温子墨，杨可凡，蒋宸，</a:t>
            </a:r>
            <a:r>
              <a:rPr lang="en-US" altLang="zh-CN" sz="1800" spc="600" dirty="0">
                <a:solidFill>
                  <a:schemeClr val="bg1"/>
                </a:solidFill>
              </a:rPr>
              <a:t>VITOR</a:t>
            </a:r>
            <a:r>
              <a:rPr lang="zh-CN" altLang="en-US" sz="1800" spc="600" dirty="0">
                <a:solidFill>
                  <a:schemeClr val="bg1"/>
                </a:solidFill>
              </a:rPr>
              <a:t> </a:t>
            </a:r>
            <a:r>
              <a:rPr lang="en-US" altLang="zh-CN" sz="1800" spc="600" dirty="0">
                <a:solidFill>
                  <a:schemeClr val="bg1"/>
                </a:solidFill>
              </a:rPr>
              <a:t>JIALE</a:t>
            </a:r>
            <a:r>
              <a:rPr lang="zh-CN" altLang="en-US" sz="1800" spc="600" dirty="0">
                <a:solidFill>
                  <a:schemeClr val="bg1"/>
                </a:solidFill>
              </a:rPr>
              <a:t> </a:t>
            </a:r>
            <a:r>
              <a:rPr lang="en-US" altLang="zh-CN" sz="1800" spc="600" dirty="0">
                <a:solidFill>
                  <a:schemeClr val="bg1"/>
                </a:solidFill>
              </a:rPr>
              <a:t>ZHANG</a:t>
            </a:r>
            <a:endParaRPr lang="zh-CN" altLang="en-US" sz="1800" spc="600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13" y="254615"/>
            <a:ext cx="2577988" cy="847493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2590674" y="-624115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  <a:r>
              <a:rPr lang="zh-CN" altLang="en-US" dirty="0">
                <a:sym typeface="+mn-ea"/>
              </a:rPr>
              <a:t>视图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36" name="矩形: 一个圆顶角，剪去另一个顶角 35"/>
          <p:cNvSpPr/>
          <p:nvPr>
            <p:custDataLst>
              <p:tags r:id="rId1"/>
            </p:custDataLst>
          </p:nvPr>
        </p:nvSpPr>
        <p:spPr>
          <a:xfrm rot="16200000">
            <a:off x="537210" y="1335405"/>
            <a:ext cx="4344670" cy="4832350"/>
          </a:xfrm>
          <a:prstGeom prst="snipRoundRect">
            <a:avLst>
              <a:gd name="adj1" fmla="val 9702"/>
              <a:gd name="adj2" fmla="val 0"/>
            </a:avLst>
          </a:prstGeom>
          <a:solidFill>
            <a:srgbClr val="A62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/>
          </a:p>
        </p:txBody>
      </p:sp>
      <p:sp>
        <p:nvSpPr>
          <p:cNvPr id="32" name="半闭框 31"/>
          <p:cNvSpPr/>
          <p:nvPr>
            <p:custDataLst>
              <p:tags r:id="rId2"/>
            </p:custDataLst>
          </p:nvPr>
        </p:nvSpPr>
        <p:spPr>
          <a:xfrm rot="10800000">
            <a:off x="4578350" y="5481320"/>
            <a:ext cx="445135" cy="386715"/>
          </a:xfrm>
          <a:prstGeom prst="halfFram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" name="图片 9" descr="文件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245" y="1878965"/>
            <a:ext cx="576580" cy="5765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82270" y="3034030"/>
            <a:ext cx="4742180" cy="193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bg1"/>
                </a:solidFill>
              </a:rPr>
              <a:t>fronte</a:t>
            </a:r>
            <a:r>
              <a:rPr lang="en-US" altLang="zh-CN" b="1">
                <a:solidFill>
                  <a:schemeClr val="bg1"/>
                </a:solidFill>
              </a:rPr>
              <a:t>nd/</a:t>
            </a:r>
            <a:r>
              <a:rPr lang="zh-CN" altLang="en-US" b="1">
                <a:solidFill>
                  <a:schemeClr val="bg1"/>
                </a:solidFill>
              </a:rPr>
              <a:t>：前端目录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bg1"/>
                </a:solidFill>
              </a:rPr>
              <a:t>server/</a:t>
            </a:r>
            <a:r>
              <a:rPr lang="zh-CN" altLang="en-US" b="1">
                <a:solidFill>
                  <a:schemeClr val="bg1"/>
                </a:solidFill>
              </a:rPr>
              <a:t>：后端目录</a:t>
            </a:r>
            <a:endParaRPr lang="zh-CN" altLang="en-US" b="1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javabackend/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en-US" altLang="zh-CN">
                <a:solidFill>
                  <a:schemeClr val="bg1"/>
                </a:solidFill>
              </a:rPr>
              <a:t>API</a:t>
            </a:r>
            <a:r>
              <a:rPr lang="zh-CN" altLang="en-US">
                <a:solidFill>
                  <a:schemeClr val="bg1"/>
                </a:solidFill>
              </a:rPr>
              <a:t>服务器后端</a:t>
            </a:r>
            <a:endParaRPr lang="zh-CN" altLang="en-US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README.md</a:t>
            </a:r>
            <a:r>
              <a:rPr lang="zh-CN" altLang="en-US">
                <a:solidFill>
                  <a:schemeClr val="bg1"/>
                </a:solidFill>
              </a:rPr>
              <a:t>：说明</a:t>
            </a:r>
            <a:r>
              <a:rPr lang="zh-CN" altLang="en-US">
                <a:solidFill>
                  <a:schemeClr val="bg1"/>
                </a:solidFill>
              </a:rPr>
              <a:t>文档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38885" y="1938020"/>
            <a:ext cx="3429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bg1"/>
                </a:solidFill>
              </a:rPr>
              <a:t>FinalRelease/</a:t>
            </a:r>
            <a:endParaRPr lang="en-US" altLang="zh-CN" sz="3200" b="1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66420" y="2745105"/>
            <a:ext cx="43478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545" y="1729105"/>
            <a:ext cx="6866255" cy="3956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16"/>
          <p:cNvSpPr/>
          <p:nvPr/>
        </p:nvSpPr>
        <p:spPr>
          <a:xfrm>
            <a:off x="4677410" y="1008380"/>
            <a:ext cx="7438390" cy="5440045"/>
          </a:xfrm>
          <a:prstGeom prst="roundRect">
            <a:avLst>
              <a:gd name="adj" fmla="val 472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关键</a:t>
            </a:r>
            <a:r>
              <a:rPr lang="zh-CN" altLang="en-US" dirty="0">
                <a:sym typeface="+mn-ea"/>
              </a:rPr>
              <a:t>技术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4723765" y="1007745"/>
            <a:ext cx="7392035" cy="5372100"/>
          </a:xfrm>
        </p:spPr>
        <p:txBody>
          <a:bodyPr/>
          <a:lstStyle/>
          <a:p>
            <a:r>
              <a:rPr lang="en-US" altLang="zh-CN" sz="2800" dirty="0">
                <a:solidFill>
                  <a:srgbClr val="A62038"/>
                </a:solidFill>
              </a:rPr>
              <a:t> </a:t>
            </a:r>
            <a:r>
              <a:rPr lang="zh-CN" altLang="en-US" sz="2800" dirty="0">
                <a:solidFill>
                  <a:srgbClr val="A62038"/>
                </a:solidFill>
              </a:rPr>
              <a:t>模型微调算法</a:t>
            </a:r>
            <a:endParaRPr lang="zh-CN" altLang="en-US" sz="2800" b="0" dirty="0">
              <a:solidFill>
                <a:srgbClr val="A62038"/>
              </a:solidFill>
            </a:endParaRPr>
          </a:p>
          <a:p>
            <a:pPr lvl="1"/>
            <a:r>
              <a:rPr lang="zh-CN" altLang="en-US" sz="1800" dirty="0">
                <a:solidFill>
                  <a:srgbClr val="9F0811"/>
                </a:solidFill>
              </a:rPr>
              <a:t>输入数据处理模块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：数据读取、清洗、格式转换与增强，确保数据符合模型输入要求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9F0811"/>
                </a:solidFill>
              </a:rPr>
              <a:t>预训练模型加载模块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：加载基础模型结构与权重，支持参数冻结以限定微调范围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9F0811"/>
                </a:solidFill>
              </a:rPr>
              <a:t>微调策略模块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：定义调优方法，平衡效率与性能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9F0811"/>
                </a:solidFill>
              </a:rPr>
              <a:t>损失计算模块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：根据任务类型计算损失，支持多任务加权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9F0811"/>
                </a:solidFill>
              </a:rPr>
              <a:t>优化器模块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：通过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Adam/SGD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等算法更新参数，结合学习率调度与梯度裁剪稳定训练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9F0811"/>
                </a:solidFill>
              </a:rPr>
              <a:t>训练循环控制模块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：管理训练流程，支持断点恢复与模型保存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9F0811"/>
                </a:solidFill>
              </a:rPr>
              <a:t>评估模块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：定期验证集测试，反馈效果以调整训练策略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140903433" name="图片 1" descr="图示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950" y="1153160"/>
            <a:ext cx="4267200" cy="5295265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5237807" y="1681306"/>
            <a:ext cx="6707505" cy="0"/>
          </a:xfrm>
          <a:prstGeom prst="line">
            <a:avLst/>
          </a:prstGeom>
          <a:ln>
            <a:solidFill>
              <a:srgbClr val="9F081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/>
              <a:t>特色与</a:t>
            </a:r>
            <a:r>
              <a:rPr lang="zh-CN" altLang="en-US" sz="4000" dirty="0"/>
              <a:t>创新</a:t>
            </a:r>
            <a:endParaRPr lang="zh-CN" altLang="en-US" sz="4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defTabSz="457200">
              <a:lnSpc>
                <a:spcPct val="125000"/>
              </a:lnSpc>
            </a:pP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602"/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3</a:t>
            </a:r>
            <a:endParaRPr lang="zh-CN" altLang="en-US" sz="1000" b="1" dirty="0">
              <a:latin typeface="+mj-ea"/>
              <a:ea typeface="+mj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807085" y="2801162"/>
            <a:ext cx="48019" cy="845952"/>
          </a:xfrm>
          <a:prstGeom prst="roundRect">
            <a:avLst>
              <a:gd name="adj" fmla="val 5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特色与创新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28" name="对象1"/>
          <p:cNvSpPr/>
          <p:nvPr>
            <p:custDataLst>
              <p:tags r:id="rId1"/>
            </p:custDataLst>
          </p:nvPr>
        </p:nvSpPr>
        <p:spPr>
          <a:xfrm>
            <a:off x="4048669" y="1752695"/>
            <a:ext cx="7777242" cy="1349900"/>
          </a:xfrm>
          <a:custGeom>
            <a:avLst/>
            <a:gdLst>
              <a:gd name="connsiteX0" fmla="*/ 1233102 w 7588182"/>
              <a:gd name="connsiteY0" fmla="*/ 1280160 h 1280160"/>
              <a:gd name="connsiteX1" fmla="*/ 1196526 w 7588182"/>
              <a:gd name="connsiteY1" fmla="*/ 1261872 h 1280160"/>
              <a:gd name="connsiteX2" fmla="*/ 1178238 w 7588182"/>
              <a:gd name="connsiteY2" fmla="*/ 1252728 h 1280160"/>
              <a:gd name="connsiteX3" fmla="*/ 16950 w 7588182"/>
              <a:gd name="connsiteY3" fmla="*/ 82296 h 1280160"/>
              <a:gd name="connsiteX4" fmla="*/ 53526 w 7588182"/>
              <a:gd name="connsiteY4" fmla="*/ 0 h 1280160"/>
              <a:gd name="connsiteX5" fmla="*/ 7398879 w 7588182"/>
              <a:gd name="connsiteY5" fmla="*/ 0 h 1280160"/>
              <a:gd name="connsiteX6" fmla="*/ 7588182 w 7588182"/>
              <a:gd name="connsiteY6" fmla="*/ 54864 h 1280160"/>
              <a:gd name="connsiteX7" fmla="*/ 7588182 w 7588182"/>
              <a:gd name="connsiteY7" fmla="*/ 1234440 h 1280160"/>
              <a:gd name="connsiteX8" fmla="*/ 7542462 w 7588182"/>
              <a:gd name="connsiteY8" fmla="*/ 1280160 h 1280160"/>
              <a:gd name="connsiteX9" fmla="*/ 1233102 w 7588182"/>
              <a:gd name="connsiteY9" fmla="*/ 1280160 h 1280160"/>
              <a:gd name="connsiteX0-1" fmla="*/ 1233102 w 7588182"/>
              <a:gd name="connsiteY0-2" fmla="*/ 1280160 h 1280160"/>
              <a:gd name="connsiteX1-3" fmla="*/ 1196526 w 7588182"/>
              <a:gd name="connsiteY1-4" fmla="*/ 1261872 h 1280160"/>
              <a:gd name="connsiteX2-5" fmla="*/ 1178238 w 7588182"/>
              <a:gd name="connsiteY2-6" fmla="*/ 1252728 h 1280160"/>
              <a:gd name="connsiteX3-7" fmla="*/ 16950 w 7588182"/>
              <a:gd name="connsiteY3-8" fmla="*/ 82296 h 1280160"/>
              <a:gd name="connsiteX4-9" fmla="*/ 53526 w 7588182"/>
              <a:gd name="connsiteY4-10" fmla="*/ 0 h 1280160"/>
              <a:gd name="connsiteX5-11" fmla="*/ 7398879 w 7588182"/>
              <a:gd name="connsiteY5-12" fmla="*/ 0 h 1280160"/>
              <a:gd name="connsiteX6-13" fmla="*/ 7421928 w 7588182"/>
              <a:gd name="connsiteY6-14" fmla="*/ 77535 h 1280160"/>
              <a:gd name="connsiteX7-15" fmla="*/ 7588182 w 7588182"/>
              <a:gd name="connsiteY7-16" fmla="*/ 1234440 h 1280160"/>
              <a:gd name="connsiteX8-17" fmla="*/ 7542462 w 7588182"/>
              <a:gd name="connsiteY8-18" fmla="*/ 1280160 h 1280160"/>
              <a:gd name="connsiteX9-19" fmla="*/ 1233102 w 7588182"/>
              <a:gd name="connsiteY9-20" fmla="*/ 1280160 h 1280160"/>
              <a:gd name="connsiteX0-21" fmla="*/ 1233102 w 7545854"/>
              <a:gd name="connsiteY0-22" fmla="*/ 1280160 h 1280160"/>
              <a:gd name="connsiteX1-23" fmla="*/ 1196526 w 7545854"/>
              <a:gd name="connsiteY1-24" fmla="*/ 1261872 h 1280160"/>
              <a:gd name="connsiteX2-25" fmla="*/ 1178238 w 7545854"/>
              <a:gd name="connsiteY2-26" fmla="*/ 1252728 h 1280160"/>
              <a:gd name="connsiteX3-27" fmla="*/ 16950 w 7545854"/>
              <a:gd name="connsiteY3-28" fmla="*/ 82296 h 1280160"/>
              <a:gd name="connsiteX4-29" fmla="*/ 53526 w 7545854"/>
              <a:gd name="connsiteY4-30" fmla="*/ 0 h 1280160"/>
              <a:gd name="connsiteX5-31" fmla="*/ 7398879 w 7545854"/>
              <a:gd name="connsiteY5-32" fmla="*/ 0 h 1280160"/>
              <a:gd name="connsiteX6-33" fmla="*/ 7421928 w 7545854"/>
              <a:gd name="connsiteY6-34" fmla="*/ 77535 h 1280160"/>
              <a:gd name="connsiteX7-35" fmla="*/ 7421928 w 7545854"/>
              <a:gd name="connsiteY7-36" fmla="*/ 1158870 h 1280160"/>
              <a:gd name="connsiteX8-37" fmla="*/ 7542462 w 7545854"/>
              <a:gd name="connsiteY8-38" fmla="*/ 1280160 h 1280160"/>
              <a:gd name="connsiteX9-39" fmla="*/ 1233102 w 7545854"/>
              <a:gd name="connsiteY9-40" fmla="*/ 1280160 h 1280160"/>
              <a:gd name="connsiteX0-41" fmla="*/ 1233102 w 7428646"/>
              <a:gd name="connsiteY0-42" fmla="*/ 1280160 h 1287717"/>
              <a:gd name="connsiteX1-43" fmla="*/ 1196526 w 7428646"/>
              <a:gd name="connsiteY1-44" fmla="*/ 1261872 h 1287717"/>
              <a:gd name="connsiteX2-45" fmla="*/ 1178238 w 7428646"/>
              <a:gd name="connsiteY2-46" fmla="*/ 1252728 h 1287717"/>
              <a:gd name="connsiteX3-47" fmla="*/ 16950 w 7428646"/>
              <a:gd name="connsiteY3-48" fmla="*/ 82296 h 1287717"/>
              <a:gd name="connsiteX4-49" fmla="*/ 53526 w 7428646"/>
              <a:gd name="connsiteY4-50" fmla="*/ 0 h 1287717"/>
              <a:gd name="connsiteX5-51" fmla="*/ 7398879 w 7428646"/>
              <a:gd name="connsiteY5-52" fmla="*/ 0 h 1287717"/>
              <a:gd name="connsiteX6-53" fmla="*/ 7421928 w 7428646"/>
              <a:gd name="connsiteY6-54" fmla="*/ 77535 h 1287717"/>
              <a:gd name="connsiteX7-55" fmla="*/ 7421928 w 7428646"/>
              <a:gd name="connsiteY7-56" fmla="*/ 1158870 h 1287717"/>
              <a:gd name="connsiteX8-57" fmla="*/ 7413993 w 7428646"/>
              <a:gd name="connsiteY8-58" fmla="*/ 1287717 h 1287717"/>
              <a:gd name="connsiteX9-59" fmla="*/ 1233102 w 7428646"/>
              <a:gd name="connsiteY9-60" fmla="*/ 1280160 h 128771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7428646" h="1287717">
                <a:moveTo>
                  <a:pt x="1233102" y="1280160"/>
                </a:moveTo>
                <a:cubicBezTo>
                  <a:pt x="1214814" y="1280160"/>
                  <a:pt x="1205670" y="1280160"/>
                  <a:pt x="1196526" y="1261872"/>
                </a:cubicBezTo>
                <a:cubicBezTo>
                  <a:pt x="1187382" y="1261872"/>
                  <a:pt x="1187382" y="1261872"/>
                  <a:pt x="1178238" y="1252728"/>
                </a:cubicBezTo>
                <a:lnTo>
                  <a:pt x="16950" y="82296"/>
                </a:lnTo>
                <a:cubicBezTo>
                  <a:pt x="-19626" y="54864"/>
                  <a:pt x="7806" y="0"/>
                  <a:pt x="53526" y="0"/>
                </a:cubicBezTo>
                <a:lnTo>
                  <a:pt x="7398879" y="0"/>
                </a:lnTo>
                <a:cubicBezTo>
                  <a:pt x="7426311" y="0"/>
                  <a:pt x="7421928" y="40959"/>
                  <a:pt x="7421928" y="77535"/>
                </a:cubicBezTo>
                <a:lnTo>
                  <a:pt x="7421928" y="1158870"/>
                </a:lnTo>
                <a:cubicBezTo>
                  <a:pt x="7421928" y="1186302"/>
                  <a:pt x="7441425" y="1287717"/>
                  <a:pt x="7413993" y="1287717"/>
                </a:cubicBezTo>
                <a:lnTo>
                  <a:pt x="1233102" y="1280160"/>
                </a:lnTo>
              </a:path>
            </a:pathLst>
          </a:custGeom>
          <a:noFill/>
          <a:ln w="12700">
            <a:gradFill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2000">
                  <a:schemeClr val="accent1">
                    <a:alpha val="100000"/>
                  </a:schemeClr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296000" tIns="0" rIns="0" bIns="0" numCol="1" spcCol="0" rtlCol="0" fromWordArt="0" anchor="ctr" anchorCtr="0" forceAA="0" compatLnSpc="1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8E8E8E"/>
                </a:solidFill>
                <a:latin typeface="+mn-ea"/>
                <a:cs typeface="+mn-ea"/>
                <a:sym typeface="+mn-ea"/>
              </a:rPr>
              <a:t>从文本生成图像、图像再生成文字</a:t>
            </a:r>
            <a:r>
              <a:rPr lang="en-US" altLang="zh-CN" sz="2000" dirty="0">
                <a:solidFill>
                  <a:srgbClr val="8E8E8E"/>
                </a:solidFill>
                <a:latin typeface="+mn-ea"/>
                <a:cs typeface="+mn-ea"/>
                <a:sym typeface="+mn-ea"/>
              </a:rPr>
              <a:t>/3D</a:t>
            </a:r>
            <a:r>
              <a:rPr lang="zh-CN" altLang="en-US" sz="2000" dirty="0">
                <a:solidFill>
                  <a:srgbClr val="8E8E8E"/>
                </a:solidFill>
                <a:latin typeface="+mn-ea"/>
                <a:cs typeface="+mn-ea"/>
                <a:sym typeface="+mn-ea"/>
              </a:rPr>
              <a:t>内容，支持自然语言与视觉数据的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双向融合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对象2"/>
          <p:cNvSpPr/>
          <p:nvPr>
            <p:custDataLst>
              <p:tags r:id="rId2"/>
            </p:custDataLst>
          </p:nvPr>
        </p:nvSpPr>
        <p:spPr>
          <a:xfrm>
            <a:off x="4048004" y="3918766"/>
            <a:ext cx="7777949" cy="1341978"/>
          </a:xfrm>
          <a:custGeom>
            <a:avLst/>
            <a:gdLst>
              <a:gd name="connsiteX0" fmla="*/ 1233102 w 7588182"/>
              <a:gd name="connsiteY0" fmla="*/ 0 h 1280160"/>
              <a:gd name="connsiteX1" fmla="*/ 1196526 w 7588182"/>
              <a:gd name="connsiteY1" fmla="*/ 18288 h 1280160"/>
              <a:gd name="connsiteX2" fmla="*/ 1178238 w 7588182"/>
              <a:gd name="connsiteY2" fmla="*/ 27432 h 1280160"/>
              <a:gd name="connsiteX3" fmla="*/ 16950 w 7588182"/>
              <a:gd name="connsiteY3" fmla="*/ 1197864 h 1280160"/>
              <a:gd name="connsiteX4" fmla="*/ 53526 w 7588182"/>
              <a:gd name="connsiteY4" fmla="*/ 1280160 h 1280160"/>
              <a:gd name="connsiteX5" fmla="*/ 7542462 w 7588182"/>
              <a:gd name="connsiteY5" fmla="*/ 1280160 h 1280160"/>
              <a:gd name="connsiteX6" fmla="*/ 7588182 w 7588182"/>
              <a:gd name="connsiteY6" fmla="*/ 1234440 h 1280160"/>
              <a:gd name="connsiteX7" fmla="*/ 7588182 w 7588182"/>
              <a:gd name="connsiteY7" fmla="*/ 54864 h 1280160"/>
              <a:gd name="connsiteX8" fmla="*/ 7300637 w 7588182"/>
              <a:gd name="connsiteY8" fmla="*/ 0 h 1280160"/>
              <a:gd name="connsiteX9" fmla="*/ 1233102 w 7588182"/>
              <a:gd name="connsiteY9" fmla="*/ 0 h 1280160"/>
              <a:gd name="connsiteX0-1" fmla="*/ 1233102 w 7588182"/>
              <a:gd name="connsiteY0-2" fmla="*/ 0 h 1280160"/>
              <a:gd name="connsiteX1-3" fmla="*/ 1196526 w 7588182"/>
              <a:gd name="connsiteY1-4" fmla="*/ 18288 h 1280160"/>
              <a:gd name="connsiteX2-5" fmla="*/ 1178238 w 7588182"/>
              <a:gd name="connsiteY2-6" fmla="*/ 27432 h 1280160"/>
              <a:gd name="connsiteX3-7" fmla="*/ 16950 w 7588182"/>
              <a:gd name="connsiteY3-8" fmla="*/ 1197864 h 1280160"/>
              <a:gd name="connsiteX4-9" fmla="*/ 53526 w 7588182"/>
              <a:gd name="connsiteY4-10" fmla="*/ 1280160 h 1280160"/>
              <a:gd name="connsiteX5-11" fmla="*/ 7542462 w 7588182"/>
              <a:gd name="connsiteY5-12" fmla="*/ 1280160 h 1280160"/>
              <a:gd name="connsiteX6-13" fmla="*/ 7588182 w 7588182"/>
              <a:gd name="connsiteY6-14" fmla="*/ 1234440 h 1280160"/>
              <a:gd name="connsiteX7-15" fmla="*/ 7421928 w 7588182"/>
              <a:gd name="connsiteY7-16" fmla="*/ 77535 h 1280160"/>
              <a:gd name="connsiteX8-17" fmla="*/ 7300637 w 7588182"/>
              <a:gd name="connsiteY8-18" fmla="*/ 0 h 1280160"/>
              <a:gd name="connsiteX9-19" fmla="*/ 1233102 w 7588182"/>
              <a:gd name="connsiteY9-20" fmla="*/ 0 h 1280160"/>
              <a:gd name="connsiteX0-21" fmla="*/ 1233102 w 7546015"/>
              <a:gd name="connsiteY0-22" fmla="*/ 0 h 1280160"/>
              <a:gd name="connsiteX1-23" fmla="*/ 1196526 w 7546015"/>
              <a:gd name="connsiteY1-24" fmla="*/ 18288 h 1280160"/>
              <a:gd name="connsiteX2-25" fmla="*/ 1178238 w 7546015"/>
              <a:gd name="connsiteY2-26" fmla="*/ 27432 h 1280160"/>
              <a:gd name="connsiteX3-27" fmla="*/ 16950 w 7546015"/>
              <a:gd name="connsiteY3-28" fmla="*/ 1197864 h 1280160"/>
              <a:gd name="connsiteX4-29" fmla="*/ 53526 w 7546015"/>
              <a:gd name="connsiteY4-30" fmla="*/ 1280160 h 1280160"/>
              <a:gd name="connsiteX5-31" fmla="*/ 7542462 w 7546015"/>
              <a:gd name="connsiteY5-32" fmla="*/ 1280160 h 1280160"/>
              <a:gd name="connsiteX6-33" fmla="*/ 7429485 w 7546015"/>
              <a:gd name="connsiteY6-34" fmla="*/ 1241997 h 1280160"/>
              <a:gd name="connsiteX7-35" fmla="*/ 7421928 w 7546015"/>
              <a:gd name="connsiteY7-36" fmla="*/ 77535 h 1280160"/>
              <a:gd name="connsiteX8-37" fmla="*/ 7300637 w 7546015"/>
              <a:gd name="connsiteY8-38" fmla="*/ 0 h 1280160"/>
              <a:gd name="connsiteX9-39" fmla="*/ 1233102 w 7546015"/>
              <a:gd name="connsiteY9-40" fmla="*/ 0 h 1280160"/>
              <a:gd name="connsiteX0-41" fmla="*/ 1233102 w 7429485"/>
              <a:gd name="connsiteY0-42" fmla="*/ 0 h 1280160"/>
              <a:gd name="connsiteX1-43" fmla="*/ 1196526 w 7429485"/>
              <a:gd name="connsiteY1-44" fmla="*/ 18288 h 1280160"/>
              <a:gd name="connsiteX2-45" fmla="*/ 1178238 w 7429485"/>
              <a:gd name="connsiteY2-46" fmla="*/ 27432 h 1280160"/>
              <a:gd name="connsiteX3-47" fmla="*/ 16950 w 7429485"/>
              <a:gd name="connsiteY3-48" fmla="*/ 1197864 h 1280160"/>
              <a:gd name="connsiteX4-49" fmla="*/ 53526 w 7429485"/>
              <a:gd name="connsiteY4-50" fmla="*/ 1280160 h 1280160"/>
              <a:gd name="connsiteX5-51" fmla="*/ 7383765 w 7429485"/>
              <a:gd name="connsiteY5-52" fmla="*/ 1280160 h 1280160"/>
              <a:gd name="connsiteX6-53" fmla="*/ 7429485 w 7429485"/>
              <a:gd name="connsiteY6-54" fmla="*/ 1241997 h 1280160"/>
              <a:gd name="connsiteX7-55" fmla="*/ 7421928 w 7429485"/>
              <a:gd name="connsiteY7-56" fmla="*/ 77535 h 1280160"/>
              <a:gd name="connsiteX8-57" fmla="*/ 7300637 w 7429485"/>
              <a:gd name="connsiteY8-58" fmla="*/ 0 h 1280160"/>
              <a:gd name="connsiteX9-59" fmla="*/ 1233102 w 7429485"/>
              <a:gd name="connsiteY9-60" fmla="*/ 0 h 12801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7429485" h="1280160">
                <a:moveTo>
                  <a:pt x="1233102" y="0"/>
                </a:moveTo>
                <a:cubicBezTo>
                  <a:pt x="1214814" y="0"/>
                  <a:pt x="1205670" y="9144"/>
                  <a:pt x="1196526" y="18288"/>
                </a:cubicBezTo>
                <a:cubicBezTo>
                  <a:pt x="1187382" y="18288"/>
                  <a:pt x="1187382" y="27432"/>
                  <a:pt x="1178238" y="27432"/>
                </a:cubicBezTo>
                <a:lnTo>
                  <a:pt x="16950" y="1197864"/>
                </a:lnTo>
                <a:cubicBezTo>
                  <a:pt x="-19626" y="1225296"/>
                  <a:pt x="7806" y="1280160"/>
                  <a:pt x="53526" y="1280160"/>
                </a:cubicBezTo>
                <a:lnTo>
                  <a:pt x="7383765" y="1280160"/>
                </a:lnTo>
                <a:cubicBezTo>
                  <a:pt x="7411197" y="1280160"/>
                  <a:pt x="7429485" y="1269429"/>
                  <a:pt x="7429485" y="1241997"/>
                </a:cubicBezTo>
                <a:lnTo>
                  <a:pt x="7421928" y="77535"/>
                </a:lnTo>
                <a:cubicBezTo>
                  <a:pt x="7421928" y="40959"/>
                  <a:pt x="7328069" y="0"/>
                  <a:pt x="7300637" y="0"/>
                </a:cubicBezTo>
                <a:lnTo>
                  <a:pt x="1233102" y="0"/>
                </a:lnTo>
              </a:path>
            </a:pathLst>
          </a:custGeom>
          <a:noFill/>
          <a:ln w="12700">
            <a:gradFill>
              <a:gsLst>
                <a:gs pos="100000">
                  <a:schemeClr val="accent2">
                    <a:lumMod val="20000"/>
                    <a:lumOff val="80000"/>
                    <a:alpha val="0"/>
                  </a:schemeClr>
                </a:gs>
                <a:gs pos="2000">
                  <a:schemeClr val="accent2">
                    <a:alpha val="100000"/>
                  </a:schemeClr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296000" tIns="0" rIns="0" bIns="0" numCol="1" spcCol="0" rtlCol="0" fromWordArt="0" anchor="ctr" anchorCtr="0" forceAA="0" compatLnSpc="1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rgbClr val="8E8E8E"/>
                </a:solidFill>
                <a:latin typeface="+mn-ea"/>
                <a:cs typeface="+mn-ea"/>
                <a:sym typeface="+mn-ea"/>
              </a:rPr>
              <a:t>支持选择不同生成模型（</a:t>
            </a:r>
            <a:r>
              <a:rPr lang="en-US" altLang="zh-CN" sz="2000">
                <a:solidFill>
                  <a:srgbClr val="8E8E8E"/>
                </a:solidFill>
                <a:latin typeface="+mn-ea"/>
                <a:cs typeface="+mn-ea"/>
                <a:sym typeface="+mn-ea"/>
              </a:rPr>
              <a:t>GPT-4.1 Nano</a:t>
            </a:r>
            <a:r>
              <a:rPr lang="zh-CN" altLang="en-US" sz="2000">
                <a:solidFill>
                  <a:srgbClr val="8E8E8E"/>
                </a:solidFill>
                <a:latin typeface="+mn-ea"/>
                <a:cs typeface="+mn-ea"/>
                <a:sym typeface="+mn-ea"/>
              </a:rPr>
              <a:t>、通义万相</a:t>
            </a:r>
            <a:r>
              <a:rPr lang="en-US" altLang="zh-CN" sz="2000">
                <a:solidFill>
                  <a:srgbClr val="8E8E8E"/>
                </a:solidFill>
                <a:latin typeface="+mn-ea"/>
                <a:cs typeface="+mn-ea"/>
                <a:sym typeface="+mn-ea"/>
              </a:rPr>
              <a:t>WANX-V1</a:t>
            </a:r>
            <a:r>
              <a:rPr lang="zh-CN" altLang="en-US" sz="2000">
                <a:solidFill>
                  <a:srgbClr val="8E8E8E"/>
                </a:solidFill>
                <a:latin typeface="+mn-ea"/>
                <a:cs typeface="+mn-ea"/>
                <a:sym typeface="+mn-ea"/>
              </a:rPr>
              <a:t>、</a:t>
            </a:r>
            <a:r>
              <a:rPr lang="en-US" altLang="zh-CN" sz="2000">
                <a:solidFill>
                  <a:srgbClr val="8E8E8E"/>
                </a:solidFill>
                <a:latin typeface="+mn-ea"/>
                <a:cs typeface="+mn-ea"/>
                <a:sym typeface="+mn-ea"/>
              </a:rPr>
              <a:t>Meshy-4</a:t>
            </a:r>
            <a:r>
              <a:rPr lang="zh-CN" altLang="en-US" sz="2000">
                <a:solidFill>
                  <a:srgbClr val="8E8E8E"/>
                </a:solidFill>
                <a:latin typeface="+mn-ea"/>
                <a:cs typeface="+mn-ea"/>
                <a:sym typeface="+mn-ea"/>
              </a:rPr>
              <a:t>），</a:t>
            </a:r>
            <a:r>
              <a:rPr lang="en-US" altLang="zh-CN" sz="2000">
                <a:solidFill>
                  <a:srgbClr val="8E8E8E"/>
                </a:solidFill>
                <a:latin typeface="+mn-ea"/>
                <a:cs typeface="+mn-ea"/>
                <a:sym typeface="+mn-ea"/>
              </a:rPr>
              <a:t>API</a:t>
            </a:r>
            <a:r>
              <a:rPr lang="zh-CN" altLang="en-US" sz="2000">
                <a:solidFill>
                  <a:srgbClr val="8E8E8E"/>
                </a:solidFill>
                <a:latin typeface="+mn-ea"/>
                <a:cs typeface="+mn-ea"/>
                <a:sym typeface="+mn-ea"/>
              </a:rPr>
              <a:t>调用</a:t>
            </a:r>
            <a:r>
              <a:rPr lang="zh-CN" altLang="en-US" sz="2000" b="1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多样化</a:t>
            </a:r>
            <a:endParaRPr lang="zh-CN" altLang="en-US" sz="2000" b="1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对象3"/>
          <p:cNvSpPr/>
          <p:nvPr>
            <p:custDataLst>
              <p:tags r:id="rId3"/>
            </p:custDataLst>
          </p:nvPr>
        </p:nvSpPr>
        <p:spPr>
          <a:xfrm>
            <a:off x="4032694" y="1397896"/>
            <a:ext cx="766845" cy="766845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chemeClr val="accent1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altLang="zh-CN" sz="2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2" name="对象4"/>
          <p:cNvSpPr/>
          <p:nvPr>
            <p:custDataLst>
              <p:tags r:id="rId4"/>
            </p:custDataLst>
          </p:nvPr>
        </p:nvSpPr>
        <p:spPr>
          <a:xfrm>
            <a:off x="4032694" y="4863343"/>
            <a:ext cx="766845" cy="766845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chemeClr val="accent2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altLang="zh-CN" sz="2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3" name="对象6"/>
          <p:cNvSpPr/>
          <p:nvPr>
            <p:custDataLst>
              <p:tags r:id="rId5"/>
            </p:custDataLst>
          </p:nvPr>
        </p:nvSpPr>
        <p:spPr>
          <a:xfrm>
            <a:off x="508003" y="1447821"/>
            <a:ext cx="4283353" cy="4244315"/>
          </a:xfrm>
          <a:custGeom>
            <a:avLst/>
            <a:gdLst/>
            <a:ahLst/>
            <a:cxnLst/>
            <a:rect l="l" t="t" r="r" b="b"/>
            <a:pathLst>
              <a:path w="4059936" h="4059936">
                <a:moveTo>
                  <a:pt x="137160" y="2359152"/>
                </a:moveTo>
                <a:cubicBezTo>
                  <a:pt x="-45720" y="2176272"/>
                  <a:pt x="-45720" y="1883664"/>
                  <a:pt x="137160" y="1700784"/>
                </a:cubicBezTo>
                <a:lnTo>
                  <a:pt x="1700784" y="137160"/>
                </a:lnTo>
                <a:cubicBezTo>
                  <a:pt x="1883664" y="-45720"/>
                  <a:pt x="2176272" y="-45720"/>
                  <a:pt x="2359152" y="137160"/>
                </a:cubicBezTo>
                <a:lnTo>
                  <a:pt x="3931920" y="1700784"/>
                </a:lnTo>
                <a:cubicBezTo>
                  <a:pt x="4105656" y="1883664"/>
                  <a:pt x="4105656" y="2176272"/>
                  <a:pt x="3931920" y="2359152"/>
                </a:cubicBezTo>
                <a:lnTo>
                  <a:pt x="2359152" y="3931920"/>
                </a:lnTo>
                <a:cubicBezTo>
                  <a:pt x="2176272" y="4105656"/>
                  <a:pt x="1883664" y="4105656"/>
                  <a:pt x="1700784" y="3931920"/>
                </a:cubicBezTo>
                <a:lnTo>
                  <a:pt x="137160" y="2359152"/>
                </a:lnTo>
              </a:path>
            </a:pathLst>
          </a:custGeom>
          <a:solidFill>
            <a:schemeClr val="accent1">
              <a:lumMod val="30000"/>
              <a:lumOff val="70000"/>
              <a:alpha val="15000"/>
            </a:schemeClr>
          </a:solidFill>
        </p:spPr>
        <p:txBody>
          <a:bodyPr lIns="0" tIns="0" rIns="0" bIns="0">
            <a:noAutofit/>
          </a:bodyPr>
          <a:p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对象12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978628" y="1927765"/>
            <a:ext cx="3342376" cy="3283893"/>
          </a:xfrm>
          <a:custGeom>
            <a:avLst/>
            <a:gdLst/>
            <a:ahLst/>
            <a:cxnLst/>
            <a:rect l="l" t="t" r="r" b="b"/>
            <a:pathLst>
              <a:path w="2340864" h="2340864">
                <a:moveTo>
                  <a:pt x="987552" y="73152"/>
                </a:moveTo>
                <a:lnTo>
                  <a:pt x="73152" y="987552"/>
                </a:lnTo>
                <a:cubicBezTo>
                  <a:pt x="-27432" y="1088136"/>
                  <a:pt x="-27432" y="1252728"/>
                  <a:pt x="73152" y="1353312"/>
                </a:cubicBezTo>
                <a:lnTo>
                  <a:pt x="987552" y="2267712"/>
                </a:lnTo>
                <a:cubicBezTo>
                  <a:pt x="1088136" y="2368296"/>
                  <a:pt x="1252728" y="2368296"/>
                  <a:pt x="1353312" y="2267712"/>
                </a:cubicBezTo>
                <a:lnTo>
                  <a:pt x="2267712" y="1353312"/>
                </a:lnTo>
                <a:cubicBezTo>
                  <a:pt x="2368296" y="1252728"/>
                  <a:pt x="2368296" y="1088136"/>
                  <a:pt x="2267712" y="987552"/>
                </a:cubicBezTo>
                <a:lnTo>
                  <a:pt x="1353312" y="73152"/>
                </a:lnTo>
                <a:cubicBezTo>
                  <a:pt x="1252728" y="-27432"/>
                  <a:pt x="1088136" y="-27432"/>
                  <a:pt x="987552" y="73152"/>
                </a:cubicBezTo>
              </a:path>
            </a:pathLst>
          </a:custGeom>
          <a:noFill/>
          <a:ln w="53975">
            <a:solidFill>
              <a:schemeClr val="accent1"/>
            </a:solidFill>
          </a:ln>
        </p:spPr>
        <p:txBody>
          <a:bodyPr wrap="square" lIns="360000" tIns="0" rIns="360000" bIns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7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多模态</a:t>
            </a:r>
            <a:r>
              <a:rPr lang="zh-CN" altLang="en-US" sz="27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弹性</a:t>
            </a:r>
            <a:r>
              <a:rPr lang="zh-CN" altLang="en-US" sz="27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架构设计</a:t>
            </a:r>
            <a:endParaRPr lang="zh-CN" altLang="en-US" sz="27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834255" y="1214755"/>
            <a:ext cx="4883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</a:rPr>
              <a:t>多模态</a:t>
            </a:r>
            <a:r>
              <a:rPr lang="zh-CN" altLang="en-US" sz="2800" b="1">
                <a:solidFill>
                  <a:srgbClr val="C00000"/>
                </a:solidFill>
              </a:rPr>
              <a:t>整合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961255" y="5260975"/>
            <a:ext cx="4883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44546A"/>
                </a:solidFill>
                <a:sym typeface="+mn-ea"/>
              </a:rPr>
              <a:t>多模型</a:t>
            </a:r>
            <a:r>
              <a:rPr lang="zh-CN" altLang="en-US" sz="2800" b="1">
                <a:solidFill>
                  <a:srgbClr val="44546A"/>
                </a:solidFill>
                <a:sym typeface="+mn-ea"/>
              </a:rPr>
              <a:t>选择</a:t>
            </a:r>
            <a:endParaRPr lang="zh-CN" altLang="en-US" sz="2800" b="1">
              <a:solidFill>
                <a:srgbClr val="44546A"/>
              </a:solidFill>
              <a:sym typeface="+mn-ea"/>
            </a:endParaRPr>
          </a:p>
        </p:txBody>
      </p:sp>
      <p:pic>
        <p:nvPicPr>
          <p:cNvPr id="39" name="图片 38" descr="大脑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33545" y="1598295"/>
            <a:ext cx="365760" cy="365760"/>
          </a:xfrm>
          <a:prstGeom prst="rect">
            <a:avLst/>
          </a:prstGeom>
        </p:spPr>
      </p:pic>
      <p:pic>
        <p:nvPicPr>
          <p:cNvPr id="42" name="图片 41" descr="网页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1165" y="5076825"/>
            <a:ext cx="358140" cy="358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特色与创新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507365" y="1905635"/>
            <a:ext cx="4807585" cy="139700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ctr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kern="0" dirty="0">
                <a:ln>
                  <a:noFill/>
                  <a:prstDash val="sysDot"/>
                </a:ln>
                <a:solidFill>
                  <a:srgbClr val="8E8E8E"/>
                </a:solidFill>
                <a:latin typeface="+mn-ea"/>
                <a:cs typeface="+mn-ea"/>
              </a:rPr>
              <a:t>支持</a:t>
            </a:r>
            <a:r>
              <a:rPr lang="zh-CN" altLang="en-US" sz="2000" kern="0" dirty="0">
                <a:ln>
                  <a:noFill/>
                  <a:prstDash val="sysDot"/>
                </a:ln>
                <a:solidFill>
                  <a:srgbClr val="9F0811"/>
                </a:solidFill>
                <a:latin typeface="+mn-ea"/>
                <a:cs typeface="+mn-ea"/>
              </a:rPr>
              <a:t>云端</a:t>
            </a:r>
            <a:r>
              <a:rPr lang="en-US" altLang="zh-CN" sz="2000" kern="0" dirty="0">
                <a:ln>
                  <a:noFill/>
                  <a:prstDash val="sysDot"/>
                </a:ln>
                <a:solidFill>
                  <a:srgbClr val="9F0811"/>
                </a:solidFill>
                <a:latin typeface="+mn-ea"/>
                <a:cs typeface="+mn-ea"/>
              </a:rPr>
              <a:t>API</a:t>
            </a:r>
            <a:r>
              <a:rPr lang="zh-CN" altLang="en-US" sz="2000" kern="0" dirty="0">
                <a:ln>
                  <a:noFill/>
                  <a:prstDash val="sysDot"/>
                </a:ln>
                <a:solidFill>
                  <a:srgbClr val="9F0811"/>
                </a:solidFill>
                <a:latin typeface="+mn-ea"/>
                <a:cs typeface="+mn-ea"/>
              </a:rPr>
              <a:t>调用</a:t>
            </a:r>
            <a:r>
              <a:rPr lang="zh-CN" altLang="en-US" sz="2000" kern="0" dirty="0">
                <a:ln>
                  <a:noFill/>
                  <a:prstDash val="sysDot"/>
                </a:ln>
                <a:solidFill>
                  <a:srgbClr val="8E8E8E"/>
                </a:solidFill>
                <a:latin typeface="+mn-ea"/>
                <a:cs typeface="+mn-ea"/>
              </a:rPr>
              <a:t>与</a:t>
            </a:r>
            <a:r>
              <a:rPr lang="zh-CN" altLang="en-US" sz="2000" kern="0" dirty="0">
                <a:ln>
                  <a:noFill/>
                  <a:prstDash val="sysDot"/>
                </a:ln>
                <a:solidFill>
                  <a:srgbClr val="9F0811"/>
                </a:solidFill>
                <a:latin typeface="+mn-ea"/>
                <a:cs typeface="+mn-ea"/>
              </a:rPr>
              <a:t>本地部署</a:t>
            </a:r>
            <a:r>
              <a:rPr lang="zh-CN" altLang="en-US" sz="2000" b="1" kern="0" dirty="0">
                <a:ln>
                  <a:noFill/>
                  <a:prstDash val="sysDot"/>
                </a:ln>
                <a:solidFill>
                  <a:srgbClr val="9F0811"/>
                </a:solidFill>
                <a:latin typeface="+mn-ea"/>
                <a:cs typeface="+mn-ea"/>
              </a:rPr>
              <a:t>双模式</a:t>
            </a:r>
            <a:r>
              <a:rPr lang="zh-CN" altLang="en-US" sz="2000" kern="0" dirty="0">
                <a:ln>
                  <a:noFill/>
                  <a:prstDash val="sysDot"/>
                </a:ln>
                <a:solidFill>
                  <a:srgbClr val="8E8E8E"/>
                </a:solidFill>
                <a:latin typeface="+mn-ea"/>
                <a:cs typeface="+mn-ea"/>
              </a:rPr>
              <a:t>，满足用户在隐私保护、性能优化、成本控制等方面的差异化需求，适配教育、企业、科研等多场景</a:t>
            </a:r>
            <a:r>
              <a:rPr lang="zh-CN" altLang="en-US" kern="0" dirty="0">
                <a:ln>
                  <a:noFill/>
                  <a:prstDash val="sysDot"/>
                </a:ln>
                <a:solidFill>
                  <a:srgbClr val="8E8E8E"/>
                </a:solidFill>
                <a:latin typeface="+mn-ea"/>
                <a:cs typeface="+mn-ea"/>
              </a:rPr>
              <a:t>。</a:t>
            </a:r>
            <a:endParaRPr lang="zh-CN" altLang="en-US" kern="0" dirty="0">
              <a:ln>
                <a:noFill/>
                <a:prstDash val="sysDot"/>
              </a:ln>
              <a:solidFill>
                <a:srgbClr val="8E8E8E"/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6420485" y="4798060"/>
            <a:ext cx="5552440" cy="141668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kern="0" dirty="0">
                <a:ln>
                  <a:noFill/>
                  <a:prstDash val="sysDot"/>
                </a:ln>
                <a:solidFill>
                  <a:srgbClr val="8E8E8E"/>
                </a:solidFill>
                <a:latin typeface="+mn-ea"/>
                <a:cs typeface="+mn-ea"/>
              </a:rPr>
              <a:t>针对医疗、教育、游戏等行业，支持通过上传数据实现</a:t>
            </a:r>
            <a:r>
              <a:rPr lang="zh-CN" altLang="en-US" sz="2000" kern="0" dirty="0">
                <a:ln>
                  <a:noFill/>
                  <a:prstDash val="sysDot"/>
                </a:ln>
                <a:solidFill>
                  <a:srgbClr val="9F0811"/>
                </a:solidFill>
                <a:latin typeface="+mn-ea"/>
                <a:cs typeface="+mn-ea"/>
              </a:rPr>
              <a:t>模型微调</a:t>
            </a:r>
            <a:r>
              <a:rPr lang="zh-CN" altLang="en-US" sz="2000" kern="0" dirty="0">
                <a:ln>
                  <a:noFill/>
                  <a:prstDash val="sysDot"/>
                </a:ln>
                <a:solidFill>
                  <a:srgbClr val="8E8E8E"/>
                </a:solidFill>
                <a:latin typeface="+mn-ea"/>
                <a:cs typeface="+mn-ea"/>
              </a:rPr>
              <a:t>，结合 Ray / Deepspeed 提供高效的</a:t>
            </a:r>
            <a:r>
              <a:rPr lang="zh-CN" altLang="en-US" sz="2000" kern="0" dirty="0">
                <a:ln>
                  <a:noFill/>
                  <a:prstDash val="sysDot"/>
                </a:ln>
                <a:solidFill>
                  <a:srgbClr val="9F0811"/>
                </a:solidFill>
                <a:latin typeface="+mn-ea"/>
                <a:cs typeface="+mn-ea"/>
              </a:rPr>
              <a:t>分布式训练</a:t>
            </a:r>
            <a:r>
              <a:rPr lang="zh-CN" altLang="en-US" sz="2000" kern="0" dirty="0">
                <a:ln>
                  <a:noFill/>
                  <a:prstDash val="sysDot"/>
                </a:ln>
                <a:solidFill>
                  <a:srgbClr val="8E8E8E"/>
                </a:solidFill>
                <a:latin typeface="+mn-ea"/>
                <a:cs typeface="+mn-ea"/>
              </a:rPr>
              <a:t>接口，支持领域适配与知识迁移。</a:t>
            </a:r>
            <a:endParaRPr lang="zh-CN" altLang="en-US" sz="2000" kern="0" dirty="0">
              <a:ln>
                <a:noFill/>
                <a:prstDash val="sysDot"/>
              </a:ln>
              <a:solidFill>
                <a:srgbClr val="8E8E8E"/>
              </a:solidFill>
              <a:latin typeface="+mn-ea"/>
              <a:cs typeface="+mn-ea"/>
            </a:endParaRPr>
          </a:p>
        </p:txBody>
      </p:sp>
      <p:pic>
        <p:nvPicPr>
          <p:cNvPr id="14" name="图片 13" descr="个人和公司数据保护。等距图解，隐喻数据安全，同步和访问管理。服务器和大数据。防止恶意软件和黑客攻击。"/>
          <p:cNvPicPr/>
          <p:nvPr>
            <p:custDataLst>
              <p:tags r:id="rId3"/>
            </p:custDataLst>
          </p:nvPr>
        </p:nvPicPr>
        <p:blipFill rotWithShape="1">
          <a:blip r:embed="rId4"/>
          <a:srcRect t="15100" b="15100"/>
          <a:stretch>
            <a:fillRect/>
          </a:stretch>
        </p:blipFill>
        <p:spPr>
          <a:xfrm>
            <a:off x="5643864" y="1198576"/>
            <a:ext cx="6199838" cy="2925238"/>
          </a:xfrm>
          <a:custGeom>
            <a:avLst/>
            <a:gdLst>
              <a:gd name="connsiteX0" fmla="*/ 769189 w 5284962"/>
              <a:gd name="connsiteY0" fmla="*/ 0 h 2493576"/>
              <a:gd name="connsiteX1" fmla="*/ 4993130 w 5284962"/>
              <a:gd name="connsiteY1" fmla="*/ 0 h 2493576"/>
              <a:gd name="connsiteX2" fmla="*/ 5223364 w 5284962"/>
              <a:gd name="connsiteY2" fmla="*/ 112336 h 2493576"/>
              <a:gd name="connsiteX3" fmla="*/ 5276507 w 5284962"/>
              <a:gd name="connsiteY3" fmla="*/ 362942 h 2493576"/>
              <a:gd name="connsiteX4" fmla="*/ 4799156 w 5284962"/>
              <a:gd name="connsiteY4" fmla="*/ 2272345 h 2493576"/>
              <a:gd name="connsiteX5" fmla="*/ 4515775 w 5284962"/>
              <a:gd name="connsiteY5" fmla="*/ 2493576 h 2493576"/>
              <a:gd name="connsiteX6" fmla="*/ 291834 w 5284962"/>
              <a:gd name="connsiteY6" fmla="*/ 2493576 h 2493576"/>
              <a:gd name="connsiteX7" fmla="*/ 61600 w 5284962"/>
              <a:gd name="connsiteY7" fmla="*/ 2381239 h 2493576"/>
              <a:gd name="connsiteX8" fmla="*/ 8457 w 5284962"/>
              <a:gd name="connsiteY8" fmla="*/ 2130634 h 2493576"/>
              <a:gd name="connsiteX9" fmla="*/ 485807 w 5284962"/>
              <a:gd name="connsiteY9" fmla="*/ 221231 h 2493576"/>
              <a:gd name="connsiteX10" fmla="*/ 769189 w 5284962"/>
              <a:gd name="connsiteY10" fmla="*/ 0 h 2493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4962" h="2493576">
                <a:moveTo>
                  <a:pt x="769189" y="0"/>
                </a:moveTo>
                <a:cubicBezTo>
                  <a:pt x="908737" y="0"/>
                  <a:pt x="4904520" y="0"/>
                  <a:pt x="4993130" y="0"/>
                </a:cubicBezTo>
                <a:cubicBezTo>
                  <a:pt x="5081737" y="0"/>
                  <a:pt x="5168833" y="42495"/>
                  <a:pt x="5223364" y="112336"/>
                </a:cubicBezTo>
                <a:cubicBezTo>
                  <a:pt x="5277893" y="182178"/>
                  <a:pt x="5297997" y="276980"/>
                  <a:pt x="5276507" y="362942"/>
                </a:cubicBezTo>
                <a:cubicBezTo>
                  <a:pt x="5255015" y="448905"/>
                  <a:pt x="4833001" y="2136962"/>
                  <a:pt x="4799156" y="2272345"/>
                </a:cubicBezTo>
                <a:cubicBezTo>
                  <a:pt x="4765310" y="2407727"/>
                  <a:pt x="4655323" y="2493576"/>
                  <a:pt x="4515775" y="2493576"/>
                </a:cubicBezTo>
                <a:cubicBezTo>
                  <a:pt x="4376225" y="2493576"/>
                  <a:pt x="380441" y="2493576"/>
                  <a:pt x="291834" y="2493576"/>
                </a:cubicBezTo>
                <a:cubicBezTo>
                  <a:pt x="203225" y="2493576"/>
                  <a:pt x="116130" y="2451081"/>
                  <a:pt x="61600" y="2381239"/>
                </a:cubicBezTo>
                <a:cubicBezTo>
                  <a:pt x="7069" y="2311398"/>
                  <a:pt x="-13035" y="2216596"/>
                  <a:pt x="8457" y="2130634"/>
                </a:cubicBezTo>
                <a:cubicBezTo>
                  <a:pt x="29946" y="2044671"/>
                  <a:pt x="451961" y="356613"/>
                  <a:pt x="485807" y="221231"/>
                </a:cubicBezTo>
                <a:cubicBezTo>
                  <a:pt x="519652" y="85849"/>
                  <a:pt x="629639" y="0"/>
                  <a:pt x="769189" y="0"/>
                </a:cubicBezTo>
                <a:close/>
              </a:path>
            </a:pathLst>
          </a:custGeom>
          <a:noFill/>
          <a:ln w="9525" cmpd="sng">
            <a:solidFill>
              <a:srgbClr val="1F4D78">
                <a:alpha val="50000"/>
              </a:srgbClr>
            </a:solidFill>
          </a:ln>
          <a:effectLst/>
        </p:spPr>
      </p:pic>
      <p:pic>
        <p:nvPicPr>
          <p:cNvPr id="16" name="图片 15" descr="绿色科技展示"/>
          <p:cNvPicPr/>
          <p:nvPr>
            <p:custDataLst>
              <p:tags r:id="rId5"/>
            </p:custDataLst>
          </p:nvPr>
        </p:nvPicPr>
        <p:blipFill rotWithShape="1">
          <a:blip r:embed="rId6"/>
          <a:srcRect t="26221" b="26221"/>
          <a:stretch>
            <a:fillRect/>
          </a:stretch>
        </p:blipFill>
        <p:spPr>
          <a:xfrm>
            <a:off x="624540" y="3645069"/>
            <a:ext cx="5550577" cy="2309106"/>
          </a:xfrm>
          <a:custGeom>
            <a:avLst/>
            <a:gdLst>
              <a:gd name="connsiteX0" fmla="*/ 639047 w 4742722"/>
              <a:gd name="connsiteY0" fmla="*/ 0 h 1973029"/>
              <a:gd name="connsiteX1" fmla="*/ 4450881 w 4742722"/>
              <a:gd name="connsiteY1" fmla="*/ 0 h 1973029"/>
              <a:gd name="connsiteX2" fmla="*/ 4681125 w 4742722"/>
              <a:gd name="connsiteY2" fmla="*/ 112334 h 1973029"/>
              <a:gd name="connsiteX3" fmla="*/ 4734267 w 4742722"/>
              <a:gd name="connsiteY3" fmla="*/ 362939 h 1973029"/>
              <a:gd name="connsiteX4" fmla="*/ 4387054 w 4742722"/>
              <a:gd name="connsiteY4" fmla="*/ 1751795 h 1973029"/>
              <a:gd name="connsiteX5" fmla="*/ 4103676 w 4742722"/>
              <a:gd name="connsiteY5" fmla="*/ 1973029 h 1973029"/>
              <a:gd name="connsiteX6" fmla="*/ 291842 w 4742722"/>
              <a:gd name="connsiteY6" fmla="*/ 1973029 h 1973029"/>
              <a:gd name="connsiteX7" fmla="*/ 61598 w 4742722"/>
              <a:gd name="connsiteY7" fmla="*/ 1860695 h 1973029"/>
              <a:gd name="connsiteX8" fmla="*/ 8456 w 4742722"/>
              <a:gd name="connsiteY8" fmla="*/ 1610090 h 1973029"/>
              <a:gd name="connsiteX9" fmla="*/ 355670 w 4742722"/>
              <a:gd name="connsiteY9" fmla="*/ 221234 h 1973029"/>
              <a:gd name="connsiteX10" fmla="*/ 639047 w 4742722"/>
              <a:gd name="connsiteY10" fmla="*/ 0 h 197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42722" h="1973029">
                <a:moveTo>
                  <a:pt x="639047" y="0"/>
                </a:moveTo>
                <a:cubicBezTo>
                  <a:pt x="778594" y="1"/>
                  <a:pt x="4362274" y="1"/>
                  <a:pt x="4450881" y="0"/>
                </a:cubicBezTo>
                <a:cubicBezTo>
                  <a:pt x="4539489" y="1"/>
                  <a:pt x="4626595" y="42493"/>
                  <a:pt x="4681125" y="112334"/>
                </a:cubicBezTo>
                <a:cubicBezTo>
                  <a:pt x="4735655" y="182177"/>
                  <a:pt x="4755758" y="276977"/>
                  <a:pt x="4734267" y="362939"/>
                </a:cubicBezTo>
                <a:cubicBezTo>
                  <a:pt x="4712777" y="448902"/>
                  <a:pt x="4420899" y="1616415"/>
                  <a:pt x="4387054" y="1751795"/>
                </a:cubicBezTo>
                <a:cubicBezTo>
                  <a:pt x="4353209" y="1887176"/>
                  <a:pt x="4243223" y="1973030"/>
                  <a:pt x="4103676" y="1973029"/>
                </a:cubicBezTo>
                <a:cubicBezTo>
                  <a:pt x="3964129" y="1973030"/>
                  <a:pt x="380450" y="1973030"/>
                  <a:pt x="291842" y="1973029"/>
                </a:cubicBezTo>
                <a:cubicBezTo>
                  <a:pt x="203234" y="1973030"/>
                  <a:pt x="116128" y="1930537"/>
                  <a:pt x="61598" y="1860695"/>
                </a:cubicBezTo>
                <a:cubicBezTo>
                  <a:pt x="7068" y="1790853"/>
                  <a:pt x="-13035" y="1696054"/>
                  <a:pt x="8456" y="1610090"/>
                </a:cubicBezTo>
                <a:cubicBezTo>
                  <a:pt x="29946" y="1524129"/>
                  <a:pt x="321824" y="356616"/>
                  <a:pt x="355670" y="221234"/>
                </a:cubicBezTo>
                <a:cubicBezTo>
                  <a:pt x="389514" y="85855"/>
                  <a:pt x="499501" y="1"/>
                  <a:pt x="639047" y="0"/>
                </a:cubicBezTo>
                <a:close/>
              </a:path>
            </a:pathLst>
          </a:custGeom>
          <a:noFill/>
          <a:ln w="9525" cmpd="sng">
            <a:solidFill>
              <a:srgbClr val="C00000">
                <a:alpha val="50000"/>
              </a:srgbClr>
            </a:solidFill>
          </a:ln>
          <a:effectLst/>
        </p:spPr>
      </p:pic>
      <p:sp>
        <p:nvSpPr>
          <p:cNvPr id="17" name="椭圆 16"/>
          <p:cNvSpPr/>
          <p:nvPr>
            <p:custDataLst>
              <p:tags r:id="rId7"/>
            </p:custDataLst>
          </p:nvPr>
        </p:nvSpPr>
        <p:spPr>
          <a:xfrm>
            <a:off x="5471450" y="2301430"/>
            <a:ext cx="1001285" cy="1001285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altLang="zh-CN" sz="24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椭圆 17"/>
          <p:cNvSpPr/>
          <p:nvPr>
            <p:custDataLst>
              <p:tags r:id="rId8"/>
            </p:custDataLst>
          </p:nvPr>
        </p:nvSpPr>
        <p:spPr>
          <a:xfrm>
            <a:off x="5325047" y="4452144"/>
            <a:ext cx="1001285" cy="10012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altLang="zh-CN" sz="24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4975" y="1198880"/>
            <a:ext cx="5099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2400" b="1" dirty="0">
                <a:sym typeface="+mn-ea"/>
              </a:rPr>
              <a:t>灵活部署，保障数据安全与性能选择</a:t>
            </a:r>
            <a:endParaRPr lang="zh-CN" altLang="en-US" sz="2400" b="1" dirty="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26505" y="4337685"/>
            <a:ext cx="5193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ym typeface="+mn-ea"/>
              </a:rPr>
              <a:t>服务垂直行业需求，支持个性化微调</a:t>
            </a:r>
            <a:endParaRPr lang="zh-CN" altLang="en-US" sz="2400" b="1" dirty="0">
              <a:sym typeface="+mn-ea"/>
            </a:endParaRPr>
          </a:p>
        </p:txBody>
      </p:sp>
      <p:pic>
        <p:nvPicPr>
          <p:cNvPr id="19" name="图片 18" descr="服务器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24525" y="2554605"/>
            <a:ext cx="495300" cy="495300"/>
          </a:xfrm>
          <a:prstGeom prst="rect">
            <a:avLst/>
          </a:prstGeom>
        </p:spPr>
      </p:pic>
      <p:pic>
        <p:nvPicPr>
          <p:cNvPr id="20" name="图片 19" descr="云计算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34025" y="4635500"/>
            <a:ext cx="604520" cy="604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一个圆顶角，剪去另一个顶角 35"/>
          <p:cNvSpPr/>
          <p:nvPr>
            <p:custDataLst>
              <p:tags r:id="rId1"/>
            </p:custDataLst>
          </p:nvPr>
        </p:nvSpPr>
        <p:spPr>
          <a:xfrm rot="16200000">
            <a:off x="623281" y="1926643"/>
            <a:ext cx="4193559" cy="3321751"/>
          </a:xfrm>
          <a:prstGeom prst="snipRoundRect">
            <a:avLst>
              <a:gd name="adj1" fmla="val 9702"/>
              <a:gd name="adj2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4" name="矩形 33"/>
          <p:cNvSpPr/>
          <p:nvPr>
            <p:custDataLst>
              <p:tags r:id="rId2"/>
            </p:custDataLst>
          </p:nvPr>
        </p:nvSpPr>
        <p:spPr>
          <a:xfrm>
            <a:off x="4461285" y="1490738"/>
            <a:ext cx="3246214" cy="4202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/>
          <p:cNvSpPr/>
          <p:nvPr>
            <p:custDataLst>
              <p:tags r:id="rId3"/>
            </p:custDataLst>
          </p:nvPr>
        </p:nvSpPr>
        <p:spPr>
          <a:xfrm>
            <a:off x="7890707" y="1490738"/>
            <a:ext cx="3246214" cy="4202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特色与创新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8" name="Object 403"/>
          <p:cNvSpPr txBox="1"/>
          <p:nvPr>
            <p:custDataLst>
              <p:tags r:id="rId4"/>
            </p:custDataLst>
          </p:nvPr>
        </p:nvSpPr>
        <p:spPr>
          <a:xfrm>
            <a:off x="1976107" y="2299132"/>
            <a:ext cx="2191803" cy="616414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algn="l">
              <a:lnSpc>
                <a:spcPct val="96000"/>
              </a:lnSpc>
            </a:pPr>
            <a:r>
              <a:rPr lang="zh-CN" altLang="en-US" sz="2400" b="1" dirty="0">
                <a:solidFill>
                  <a:srgbClr val="FFFFFF"/>
                </a:solidFill>
                <a:latin typeface="+mj-ea"/>
                <a:ea typeface="+mj-ea"/>
              </a:rPr>
              <a:t>可定制的</a:t>
            </a:r>
            <a:endParaRPr lang="en-US" altLang="zh-CN" sz="2400" b="1" dirty="0">
              <a:solidFill>
                <a:srgbClr val="FFFFFF"/>
              </a:solidFill>
              <a:latin typeface="+mj-ea"/>
              <a:ea typeface="+mj-ea"/>
            </a:endParaRPr>
          </a:p>
          <a:p>
            <a:pPr algn="l">
              <a:lnSpc>
                <a:spcPct val="96000"/>
              </a:lnSpc>
            </a:pPr>
            <a:r>
              <a:rPr lang="zh-CN" altLang="en-US" sz="2400" b="1" dirty="0">
                <a:solidFill>
                  <a:srgbClr val="FFFFFF"/>
                </a:solidFill>
                <a:latin typeface="+mj-ea"/>
                <a:ea typeface="+mj-ea"/>
              </a:rPr>
              <a:t>内容生成参数</a:t>
            </a:r>
            <a:endParaRPr lang="zh-CN" altLang="en-US" sz="24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Object 404"/>
          <p:cNvSpPr txBox="1"/>
          <p:nvPr>
            <p:custDataLst>
              <p:tags r:id="rId5"/>
            </p:custDataLst>
          </p:nvPr>
        </p:nvSpPr>
        <p:spPr>
          <a:xfrm>
            <a:off x="1378272" y="3345935"/>
            <a:ext cx="2624715" cy="219853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lnSpc>
                <a:spcPct val="117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+mj-ea"/>
                <a:ea typeface="+mj-ea"/>
              </a:rPr>
              <a:t>文生图、图生图支持分辨率、图片风格、文件格式等</a:t>
            </a:r>
            <a:r>
              <a:rPr lang="zh-CN" altLang="en-US" sz="2000" dirty="0">
                <a:solidFill>
                  <a:srgbClr val="FEE848"/>
                </a:solidFill>
                <a:latin typeface="+mj-ea"/>
                <a:ea typeface="+mj-ea"/>
              </a:rPr>
              <a:t>参数设定</a:t>
            </a:r>
            <a:r>
              <a:rPr lang="zh-CN" altLang="en-US" sz="2000" dirty="0">
                <a:solidFill>
                  <a:srgbClr val="FFFFFF"/>
                </a:solidFill>
                <a:latin typeface="+mj-ea"/>
                <a:ea typeface="+mj-ea"/>
              </a:rPr>
              <a:t>，满足多场景输出要求。</a:t>
            </a:r>
            <a:endParaRPr lang="zh-CN" altLang="en-US" sz="20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3" name="Object 408"/>
          <p:cNvSpPr txBox="1"/>
          <p:nvPr>
            <p:custDataLst>
              <p:tags r:id="rId6"/>
            </p:custDataLst>
          </p:nvPr>
        </p:nvSpPr>
        <p:spPr>
          <a:xfrm>
            <a:off x="5696893" y="2447859"/>
            <a:ext cx="1923171" cy="32998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pt-BR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Web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与</a:t>
            </a:r>
            <a:r>
              <a:rPr lang="pt-BR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App</a:t>
            </a:r>
            <a:endParaRPr lang="pt-BR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96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双端交互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Object 409"/>
          <p:cNvSpPr txBox="1"/>
          <p:nvPr>
            <p:custDataLst>
              <p:tags r:id="rId7"/>
            </p:custDataLst>
          </p:nvPr>
        </p:nvSpPr>
        <p:spPr>
          <a:xfrm>
            <a:off x="4904755" y="3345935"/>
            <a:ext cx="2431838" cy="19083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lnSpc>
                <a:spcPct val="117000"/>
              </a:lnSpc>
            </a:pPr>
            <a:r>
              <a:rPr lang="pt-BR" altLang="zh-CN" sz="20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UI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设计兼顾浏览器与移动设备，交互</a:t>
            </a:r>
            <a:r>
              <a:rPr lang="zh-CN" altLang="en-US" sz="2000" dirty="0">
                <a:solidFill>
                  <a:srgbClr val="A62038"/>
                </a:solidFill>
                <a:latin typeface="+mj-ea"/>
              </a:rPr>
              <a:t>体验一致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，适合多终端展示和使用。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  <a:p>
            <a:pPr algn="just">
              <a:lnSpc>
                <a:spcPct val="117000"/>
              </a:lnSpc>
            </a:pP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18" name="Object 4013"/>
          <p:cNvSpPr txBox="1"/>
          <p:nvPr>
            <p:custDataLst>
              <p:tags r:id="rId8"/>
            </p:custDataLst>
          </p:nvPr>
        </p:nvSpPr>
        <p:spPr>
          <a:xfrm>
            <a:off x="8785575" y="2388105"/>
            <a:ext cx="2639284" cy="413607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预设模板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96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与内容复用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Object 4014"/>
          <p:cNvSpPr txBox="1"/>
          <p:nvPr>
            <p:custDataLst>
              <p:tags r:id="rId9"/>
            </p:custDataLst>
          </p:nvPr>
        </p:nvSpPr>
        <p:spPr>
          <a:xfrm>
            <a:off x="8240805" y="3345935"/>
            <a:ext cx="2481502" cy="2074364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lnSpc>
                <a:spcPct val="117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提供历史记录、提示词模板库、风格预设，支持内容</a:t>
            </a:r>
            <a:r>
              <a:rPr lang="zh-CN" altLang="en-US" sz="2000" dirty="0">
                <a:solidFill>
                  <a:srgbClr val="A62038"/>
                </a:solidFill>
                <a:latin typeface="+mj-ea"/>
              </a:rPr>
              <a:t>快速调用与复用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。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  <a:p>
            <a:pPr algn="just">
              <a:lnSpc>
                <a:spcPct val="117000"/>
              </a:lnSpc>
            </a:pP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0" name="半闭框 29"/>
          <p:cNvSpPr/>
          <p:nvPr>
            <p:custDataLst>
              <p:tags r:id="rId10"/>
            </p:custDataLst>
          </p:nvPr>
        </p:nvSpPr>
        <p:spPr>
          <a:xfrm rot="10800000">
            <a:off x="7336594" y="5343735"/>
            <a:ext cx="322028" cy="329979"/>
          </a:xfrm>
          <a:prstGeom prst="halfFrame">
            <a:avLst/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半闭框 30"/>
          <p:cNvSpPr/>
          <p:nvPr>
            <p:custDataLst>
              <p:tags r:id="rId11"/>
            </p:custDataLst>
          </p:nvPr>
        </p:nvSpPr>
        <p:spPr>
          <a:xfrm rot="10800000">
            <a:off x="10768600" y="5343735"/>
            <a:ext cx="322028" cy="329979"/>
          </a:xfrm>
          <a:prstGeom prst="halfFrame">
            <a:avLst/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半闭框 31"/>
          <p:cNvSpPr/>
          <p:nvPr>
            <p:custDataLst>
              <p:tags r:id="rId12"/>
            </p:custDataLst>
          </p:nvPr>
        </p:nvSpPr>
        <p:spPr>
          <a:xfrm rot="10800000">
            <a:off x="3962836" y="5328918"/>
            <a:ext cx="322028" cy="329979"/>
          </a:xfrm>
          <a:prstGeom prst="halfFram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图形 6" descr="人工智能 轮廓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2900" y="2181302"/>
            <a:ext cx="827214" cy="827214"/>
          </a:xfrm>
          <a:prstGeom prst="rect">
            <a:avLst/>
          </a:prstGeom>
        </p:spPr>
      </p:pic>
      <p:pic>
        <p:nvPicPr>
          <p:cNvPr id="11" name="图形 10" descr="Cmd 终端 轮廓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032682" y="2218461"/>
            <a:ext cx="752893" cy="752893"/>
          </a:xfrm>
          <a:prstGeom prst="rect">
            <a:avLst/>
          </a:prstGeom>
        </p:spPr>
      </p:pic>
      <p:pic>
        <p:nvPicPr>
          <p:cNvPr id="17" name="图形 16" descr="计算机 轮廓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735039" y="2192209"/>
            <a:ext cx="816307" cy="8163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/>
              <a:t>经验教训</a:t>
            </a:r>
            <a:endParaRPr lang="zh-CN" altLang="en-US" sz="4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defTabSz="457200">
              <a:lnSpc>
                <a:spcPct val="125000"/>
              </a:lnSpc>
            </a:pP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602"/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4</a:t>
            </a:r>
            <a:endParaRPr lang="en-US" altLang="zh-CN" sz="13100" b="1" i="0" dirty="0">
              <a:gradFill flip="none" rotWithShape="1">
                <a:gsLst>
                  <a:gs pos="0">
                    <a:srgbClr val="D7C1A9"/>
                  </a:gs>
                  <a:gs pos="74418">
                    <a:srgbClr val="D7C1A9">
                      <a:alpha val="0"/>
                    </a:srgbClr>
                  </a:gs>
                </a:gsLst>
                <a:lin ang="5400000"/>
              </a:gradFill>
              <a:latin typeface="+mj-ea"/>
              <a:ea typeface="+mj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807085" y="2801162"/>
            <a:ext cx="48019" cy="845952"/>
          </a:xfrm>
          <a:prstGeom prst="roundRect">
            <a:avLst>
              <a:gd name="adj" fmla="val 5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经验</a:t>
            </a:r>
            <a:endParaRPr lang="zh-CN" altLang="en-US" b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grpSp>
        <p:nvGrpSpPr>
          <p:cNvPr id="508" name="组合 507"/>
          <p:cNvGrpSpPr/>
          <p:nvPr/>
        </p:nvGrpSpPr>
        <p:grpSpPr>
          <a:xfrm>
            <a:off x="5692775" y="1002665"/>
            <a:ext cx="405765" cy="5483860"/>
            <a:chOff x="8965" y="1579"/>
            <a:chExt cx="639" cy="8636"/>
          </a:xfrm>
        </p:grpSpPr>
        <p:sp>
          <p:nvSpPr>
            <p:cNvPr id="210" name="五边形 1"/>
            <p:cNvSpPr/>
            <p:nvPr/>
          </p:nvSpPr>
          <p:spPr>
            <a:xfrm rot="16200000">
              <a:off x="4777" y="5767"/>
              <a:ext cx="8637" cy="260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322" name="组合 321"/>
            <p:cNvGrpSpPr/>
            <p:nvPr/>
          </p:nvGrpSpPr>
          <p:grpSpPr>
            <a:xfrm rot="16200000">
              <a:off x="7278" y="3758"/>
              <a:ext cx="4291" cy="360"/>
              <a:chOff x="675777" y="2636581"/>
              <a:chExt cx="2996404" cy="228659"/>
            </a:xfrm>
          </p:grpSpPr>
          <p:grpSp>
            <p:nvGrpSpPr>
              <p:cNvPr id="323" name="组合 322"/>
              <p:cNvGrpSpPr/>
              <p:nvPr/>
            </p:nvGrpSpPr>
            <p:grpSpPr>
              <a:xfrm>
                <a:off x="675777" y="2636581"/>
                <a:ext cx="692943" cy="228659"/>
                <a:chOff x="675777" y="2628841"/>
                <a:chExt cx="692943" cy="228659"/>
              </a:xfrm>
            </p:grpSpPr>
            <p:grpSp>
              <p:nvGrpSpPr>
                <p:cNvPr id="324" name="组合 323"/>
                <p:cNvGrpSpPr/>
                <p:nvPr/>
              </p:nvGrpSpPr>
              <p:grpSpPr>
                <a:xfrm>
                  <a:off x="675777" y="2629065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325" name="直接连接符 324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直接连接符 325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直接连接符 326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直接连接符 327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直接连接符 328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0" name="组合 329"/>
                <p:cNvGrpSpPr/>
                <p:nvPr/>
              </p:nvGrpSpPr>
              <p:grpSpPr>
                <a:xfrm>
                  <a:off x="1060745" y="2628841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331" name="直接连接符 330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直接连接符 331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直接连接符 332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直接连接符 333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直接连接符 334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36" name="组合 335"/>
              <p:cNvGrpSpPr/>
              <p:nvPr/>
            </p:nvGrpSpPr>
            <p:grpSpPr>
              <a:xfrm>
                <a:off x="1445713" y="2636581"/>
                <a:ext cx="692943" cy="228659"/>
                <a:chOff x="675777" y="2628841"/>
                <a:chExt cx="692943" cy="228659"/>
              </a:xfrm>
            </p:grpSpPr>
            <p:grpSp>
              <p:nvGrpSpPr>
                <p:cNvPr id="337" name="组合 336"/>
                <p:cNvGrpSpPr/>
                <p:nvPr/>
              </p:nvGrpSpPr>
              <p:grpSpPr>
                <a:xfrm>
                  <a:off x="675777" y="2629065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338" name="直接连接符 337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直接连接符 338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0" name="直接连接符 339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直接连接符 340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直接连接符 341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3" name="组合 342"/>
                <p:cNvGrpSpPr/>
                <p:nvPr/>
              </p:nvGrpSpPr>
              <p:grpSpPr>
                <a:xfrm>
                  <a:off x="1060745" y="2628841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344" name="直接连接符 343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直接连接符 344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直接连接符 345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直接连接符 346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直接连接符 347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49" name="组合 348"/>
              <p:cNvGrpSpPr/>
              <p:nvPr/>
            </p:nvGrpSpPr>
            <p:grpSpPr>
              <a:xfrm>
                <a:off x="2209302" y="2636581"/>
                <a:ext cx="692943" cy="228659"/>
                <a:chOff x="675777" y="2628841"/>
                <a:chExt cx="692943" cy="228659"/>
              </a:xfrm>
            </p:grpSpPr>
            <p:grpSp>
              <p:nvGrpSpPr>
                <p:cNvPr id="350" name="组合 349"/>
                <p:cNvGrpSpPr/>
                <p:nvPr/>
              </p:nvGrpSpPr>
              <p:grpSpPr>
                <a:xfrm>
                  <a:off x="675777" y="2629065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351" name="直接连接符 350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直接连接符 351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3" name="直接连接符 352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直接连接符 353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直接连接符 354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6" name="组合 355"/>
                <p:cNvGrpSpPr/>
                <p:nvPr/>
              </p:nvGrpSpPr>
              <p:grpSpPr>
                <a:xfrm>
                  <a:off x="1060745" y="2628841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357" name="直接连接符 356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直接连接符 357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直接连接符 358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直接连接符 359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直接连接符 360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62" name="组合 361"/>
              <p:cNvGrpSpPr/>
              <p:nvPr/>
            </p:nvGrpSpPr>
            <p:grpSpPr>
              <a:xfrm>
                <a:off x="2979238" y="2636581"/>
                <a:ext cx="692943" cy="228659"/>
                <a:chOff x="675777" y="2628841"/>
                <a:chExt cx="692943" cy="228659"/>
              </a:xfrm>
            </p:grpSpPr>
            <p:grpSp>
              <p:nvGrpSpPr>
                <p:cNvPr id="363" name="组合 362"/>
                <p:cNvGrpSpPr/>
                <p:nvPr/>
              </p:nvGrpSpPr>
              <p:grpSpPr>
                <a:xfrm>
                  <a:off x="675777" y="2629065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364" name="直接连接符 363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直接连接符 364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直接连接符 365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直接连接符 366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直接连接符 367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组合 368"/>
                <p:cNvGrpSpPr/>
                <p:nvPr/>
              </p:nvGrpSpPr>
              <p:grpSpPr>
                <a:xfrm>
                  <a:off x="1060745" y="2628841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370" name="直接连接符 369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1" name="直接连接符 370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直接连接符 371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直接连接符 372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直接连接符 373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54" name="组合 453"/>
            <p:cNvGrpSpPr/>
            <p:nvPr/>
          </p:nvGrpSpPr>
          <p:grpSpPr>
            <a:xfrm rot="16200000">
              <a:off x="7444" y="7956"/>
              <a:ext cx="3961" cy="360"/>
              <a:chOff x="675777" y="2636581"/>
              <a:chExt cx="2996404" cy="228659"/>
            </a:xfrm>
          </p:grpSpPr>
          <p:grpSp>
            <p:nvGrpSpPr>
              <p:cNvPr id="455" name="组合 454"/>
              <p:cNvGrpSpPr/>
              <p:nvPr/>
            </p:nvGrpSpPr>
            <p:grpSpPr>
              <a:xfrm>
                <a:off x="675777" y="2636581"/>
                <a:ext cx="692943" cy="228659"/>
                <a:chOff x="675777" y="2628841"/>
                <a:chExt cx="692943" cy="228659"/>
              </a:xfrm>
            </p:grpSpPr>
            <p:grpSp>
              <p:nvGrpSpPr>
                <p:cNvPr id="456" name="组合 455"/>
                <p:cNvGrpSpPr/>
                <p:nvPr/>
              </p:nvGrpSpPr>
              <p:grpSpPr>
                <a:xfrm>
                  <a:off x="675777" y="2629065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457" name="直接连接符 456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直接连接符 457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直接连接符 458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直接连接符 459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1" name="直接连接符 460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2" name="组合 461"/>
                <p:cNvGrpSpPr/>
                <p:nvPr/>
              </p:nvGrpSpPr>
              <p:grpSpPr>
                <a:xfrm>
                  <a:off x="1060745" y="2628841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463" name="直接连接符 462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4" name="直接连接符 463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5" name="直接连接符 464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6" name="直接连接符 465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直接连接符 466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68" name="组合 467"/>
              <p:cNvGrpSpPr/>
              <p:nvPr/>
            </p:nvGrpSpPr>
            <p:grpSpPr>
              <a:xfrm>
                <a:off x="1445713" y="2636581"/>
                <a:ext cx="692943" cy="228659"/>
                <a:chOff x="675777" y="2628841"/>
                <a:chExt cx="692943" cy="228659"/>
              </a:xfrm>
            </p:grpSpPr>
            <p:grpSp>
              <p:nvGrpSpPr>
                <p:cNvPr id="469" name="组合 468"/>
                <p:cNvGrpSpPr/>
                <p:nvPr/>
              </p:nvGrpSpPr>
              <p:grpSpPr>
                <a:xfrm>
                  <a:off x="675777" y="2629065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470" name="直接连接符 469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1" name="直接连接符 470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2" name="直接连接符 471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3" name="直接连接符 472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4" name="直接连接符 473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5" name="组合 474"/>
                <p:cNvGrpSpPr/>
                <p:nvPr/>
              </p:nvGrpSpPr>
              <p:grpSpPr>
                <a:xfrm>
                  <a:off x="1060745" y="2628841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476" name="直接连接符 475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7" name="直接连接符 476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8" name="直接连接符 477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9" name="直接连接符 478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0" name="直接连接符 479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81" name="组合 480"/>
              <p:cNvGrpSpPr/>
              <p:nvPr/>
            </p:nvGrpSpPr>
            <p:grpSpPr>
              <a:xfrm>
                <a:off x="2209302" y="2636581"/>
                <a:ext cx="692943" cy="228659"/>
                <a:chOff x="675777" y="2628841"/>
                <a:chExt cx="692943" cy="228659"/>
              </a:xfrm>
            </p:grpSpPr>
            <p:grpSp>
              <p:nvGrpSpPr>
                <p:cNvPr id="482" name="组合 481"/>
                <p:cNvGrpSpPr/>
                <p:nvPr/>
              </p:nvGrpSpPr>
              <p:grpSpPr>
                <a:xfrm>
                  <a:off x="675777" y="2629065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483" name="直接连接符 482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4" name="直接连接符 483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直接连接符 484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直接连接符 485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直接连接符 486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8" name="组合 487"/>
                <p:cNvGrpSpPr/>
                <p:nvPr/>
              </p:nvGrpSpPr>
              <p:grpSpPr>
                <a:xfrm>
                  <a:off x="1060745" y="2628841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489" name="直接连接符 488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直接连接符 489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直接连接符 490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直接连接符 491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直接连接符 492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94" name="组合 493"/>
              <p:cNvGrpSpPr/>
              <p:nvPr/>
            </p:nvGrpSpPr>
            <p:grpSpPr>
              <a:xfrm>
                <a:off x="2979238" y="2636581"/>
                <a:ext cx="692943" cy="228659"/>
                <a:chOff x="675777" y="2628841"/>
                <a:chExt cx="692943" cy="228659"/>
              </a:xfrm>
            </p:grpSpPr>
            <p:grpSp>
              <p:nvGrpSpPr>
                <p:cNvPr id="495" name="组合 494"/>
                <p:cNvGrpSpPr/>
                <p:nvPr/>
              </p:nvGrpSpPr>
              <p:grpSpPr>
                <a:xfrm>
                  <a:off x="675777" y="2629065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496" name="直接连接符 495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直接连接符 496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直接连接符 497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直接连接符 498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直接连接符 499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1" name="组合 500"/>
                <p:cNvGrpSpPr/>
                <p:nvPr/>
              </p:nvGrpSpPr>
              <p:grpSpPr>
                <a:xfrm>
                  <a:off x="1060745" y="2628841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502" name="直接连接符 501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直接连接符 502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直接连接符 503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5" name="直接连接符 504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6" name="直接连接符 505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2" name="组合 11"/>
          <p:cNvGrpSpPr/>
          <p:nvPr/>
        </p:nvGrpSpPr>
        <p:grpSpPr>
          <a:xfrm>
            <a:off x="488950" y="3696970"/>
            <a:ext cx="11228070" cy="405130"/>
            <a:chOff x="770" y="5822"/>
            <a:chExt cx="17682" cy="638"/>
          </a:xfrm>
          <a:solidFill>
            <a:srgbClr val="9F0811"/>
          </a:solidFill>
        </p:grpSpPr>
        <p:sp>
          <p:nvSpPr>
            <p:cNvPr id="22" name="五边形 1"/>
            <p:cNvSpPr/>
            <p:nvPr/>
          </p:nvSpPr>
          <p:spPr>
            <a:xfrm>
              <a:off x="770" y="5822"/>
              <a:ext cx="17682" cy="260"/>
            </a:xfrm>
            <a:prstGeom prst="homePlate">
              <a:avLst/>
            </a:prstGeom>
            <a:grpFill/>
            <a:ln>
              <a:solidFill>
                <a:srgbClr val="9F08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121" y="6100"/>
              <a:ext cx="9559" cy="360"/>
              <a:chOff x="675777" y="2636581"/>
              <a:chExt cx="6069801" cy="228659"/>
            </a:xfrm>
            <a:grpFill/>
          </p:grpSpPr>
          <p:grpSp>
            <p:nvGrpSpPr>
              <p:cNvPr id="24" name="组合 23"/>
              <p:cNvGrpSpPr/>
              <p:nvPr/>
            </p:nvGrpSpPr>
            <p:grpSpPr>
              <a:xfrm>
                <a:off x="675777" y="2636581"/>
                <a:ext cx="2996404" cy="228659"/>
                <a:chOff x="675777" y="2636581"/>
                <a:chExt cx="2996404" cy="228659"/>
              </a:xfrm>
              <a:grpFill/>
            </p:grpSpPr>
            <p:grpSp>
              <p:nvGrpSpPr>
                <p:cNvPr id="78" name="组合 77"/>
                <p:cNvGrpSpPr/>
                <p:nvPr/>
              </p:nvGrpSpPr>
              <p:grpSpPr>
                <a:xfrm>
                  <a:off x="675777" y="2636581"/>
                  <a:ext cx="692943" cy="228659"/>
                  <a:chOff x="675777" y="2628841"/>
                  <a:chExt cx="692943" cy="228659"/>
                </a:xfrm>
                <a:grpFill/>
              </p:grpSpPr>
              <p:grpSp>
                <p:nvGrpSpPr>
                  <p:cNvPr id="118" name="组合 117"/>
                  <p:cNvGrpSpPr/>
                  <p:nvPr/>
                </p:nvGrpSpPr>
                <p:grpSpPr>
                  <a:xfrm>
                    <a:off x="675777" y="2629065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125" name="直接连接符 124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" name="直接连接符 125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" name="直接连接符 126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" name="直接连接符 127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" name="直接连接符 128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9" name="组合 118"/>
                  <p:cNvGrpSpPr/>
                  <p:nvPr/>
                </p:nvGrpSpPr>
                <p:grpSpPr>
                  <a:xfrm>
                    <a:off x="1060745" y="2628841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120" name="直接连接符 119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" name="直接连接符 120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直接连接符 121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直接连接符 122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" name="直接连接符 123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9" name="组合 78"/>
                <p:cNvGrpSpPr/>
                <p:nvPr/>
              </p:nvGrpSpPr>
              <p:grpSpPr>
                <a:xfrm>
                  <a:off x="1445713" y="2636581"/>
                  <a:ext cx="692943" cy="228659"/>
                  <a:chOff x="675777" y="2628841"/>
                  <a:chExt cx="692943" cy="228659"/>
                </a:xfrm>
                <a:grpFill/>
              </p:grpSpPr>
              <p:grpSp>
                <p:nvGrpSpPr>
                  <p:cNvPr id="106" name="组合 105"/>
                  <p:cNvGrpSpPr/>
                  <p:nvPr/>
                </p:nvGrpSpPr>
                <p:grpSpPr>
                  <a:xfrm>
                    <a:off x="675777" y="2629065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113" name="直接连接符 112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直接连接符 113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直接连接符 114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" name="直接连接符 115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直接连接符 116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7" name="组合 106"/>
                  <p:cNvGrpSpPr/>
                  <p:nvPr/>
                </p:nvGrpSpPr>
                <p:grpSpPr>
                  <a:xfrm>
                    <a:off x="1060745" y="2628841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108" name="直接连接符 107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直接连接符 108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" name="直接连接符 109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直接连接符 110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直接连接符 111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80" name="组合 79"/>
                <p:cNvGrpSpPr/>
                <p:nvPr/>
              </p:nvGrpSpPr>
              <p:grpSpPr>
                <a:xfrm>
                  <a:off x="2209302" y="2636581"/>
                  <a:ext cx="692943" cy="228659"/>
                  <a:chOff x="675777" y="2628841"/>
                  <a:chExt cx="692943" cy="228659"/>
                </a:xfrm>
                <a:grpFill/>
              </p:grpSpPr>
              <p:grpSp>
                <p:nvGrpSpPr>
                  <p:cNvPr id="94" name="组合 93"/>
                  <p:cNvGrpSpPr/>
                  <p:nvPr/>
                </p:nvGrpSpPr>
                <p:grpSpPr>
                  <a:xfrm>
                    <a:off x="675777" y="2629065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101" name="直接连接符 100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直接连接符 101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直接连接符 102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" name="直接连接符 103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" name="直接连接符 104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5" name="组合 94"/>
                  <p:cNvGrpSpPr/>
                  <p:nvPr/>
                </p:nvGrpSpPr>
                <p:grpSpPr>
                  <a:xfrm>
                    <a:off x="1060745" y="2628841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96" name="直接连接符 95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直接连接符 96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直接连接符 97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直接连接符 98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直接连接符 99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81" name="组合 80"/>
                <p:cNvGrpSpPr/>
                <p:nvPr/>
              </p:nvGrpSpPr>
              <p:grpSpPr>
                <a:xfrm>
                  <a:off x="2979238" y="2636581"/>
                  <a:ext cx="692943" cy="228659"/>
                  <a:chOff x="675777" y="2628841"/>
                  <a:chExt cx="692943" cy="228659"/>
                </a:xfrm>
                <a:grpFill/>
              </p:grpSpPr>
              <p:grpSp>
                <p:nvGrpSpPr>
                  <p:cNvPr id="82" name="组合 81"/>
                  <p:cNvGrpSpPr/>
                  <p:nvPr/>
                </p:nvGrpSpPr>
                <p:grpSpPr>
                  <a:xfrm>
                    <a:off x="675777" y="2629065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89" name="直接连接符 88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直接连接符 89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直接连接符 90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直接连接符 91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直接连接符 92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3" name="组合 82"/>
                  <p:cNvGrpSpPr/>
                  <p:nvPr/>
                </p:nvGrpSpPr>
                <p:grpSpPr>
                  <a:xfrm>
                    <a:off x="1060745" y="2628841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84" name="直接连接符 83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直接连接符 84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直接连接符 85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直接连接符 86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直接连接符 87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25" name="组合 24"/>
              <p:cNvGrpSpPr/>
              <p:nvPr/>
            </p:nvGrpSpPr>
            <p:grpSpPr>
              <a:xfrm>
                <a:off x="3749174" y="2636581"/>
                <a:ext cx="2996404" cy="228659"/>
                <a:chOff x="675777" y="2636581"/>
                <a:chExt cx="2996404" cy="228659"/>
              </a:xfrm>
              <a:grpFill/>
            </p:grpSpPr>
            <p:grpSp>
              <p:nvGrpSpPr>
                <p:cNvPr id="26" name="组合 25"/>
                <p:cNvGrpSpPr/>
                <p:nvPr/>
              </p:nvGrpSpPr>
              <p:grpSpPr>
                <a:xfrm>
                  <a:off x="675777" y="2636581"/>
                  <a:ext cx="692943" cy="228659"/>
                  <a:chOff x="675777" y="2628841"/>
                  <a:chExt cx="692943" cy="228659"/>
                </a:xfrm>
                <a:grpFill/>
              </p:grpSpPr>
              <p:grpSp>
                <p:nvGrpSpPr>
                  <p:cNvPr id="66" name="组合 65"/>
                  <p:cNvGrpSpPr/>
                  <p:nvPr/>
                </p:nvGrpSpPr>
                <p:grpSpPr>
                  <a:xfrm>
                    <a:off x="675777" y="2629065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73" name="直接连接符 72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直接连接符 73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直接连接符 74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直接连接符 75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直接连接符 76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7" name="组合 66"/>
                  <p:cNvGrpSpPr/>
                  <p:nvPr/>
                </p:nvGrpSpPr>
                <p:grpSpPr>
                  <a:xfrm>
                    <a:off x="1060745" y="2628841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68" name="直接连接符 67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直接连接符 68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直接连接符 69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直接连接符 70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直接连接符 71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7" name="组合 26"/>
                <p:cNvGrpSpPr/>
                <p:nvPr/>
              </p:nvGrpSpPr>
              <p:grpSpPr>
                <a:xfrm>
                  <a:off x="1445713" y="2636581"/>
                  <a:ext cx="692943" cy="228659"/>
                  <a:chOff x="675777" y="2628841"/>
                  <a:chExt cx="692943" cy="228659"/>
                </a:xfrm>
                <a:grpFill/>
              </p:grpSpPr>
              <p:grpSp>
                <p:nvGrpSpPr>
                  <p:cNvPr id="54" name="组合 53"/>
                  <p:cNvGrpSpPr/>
                  <p:nvPr/>
                </p:nvGrpSpPr>
                <p:grpSpPr>
                  <a:xfrm>
                    <a:off x="675777" y="2629065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61" name="直接连接符 60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直接连接符 61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直接连接符 62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直接连接符 63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直接连接符 64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" name="组合 54"/>
                  <p:cNvGrpSpPr/>
                  <p:nvPr/>
                </p:nvGrpSpPr>
                <p:grpSpPr>
                  <a:xfrm>
                    <a:off x="1060745" y="2628841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56" name="直接连接符 55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 cmpd="sng">
                      <a:solidFill>
                        <a:srgbClr val="9F0811"/>
                      </a:solidFill>
                      <a:prstDash val="solid"/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直接连接符 56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直接连接符 57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直接连接符 58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直接连接符 59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8" name="组合 27"/>
                <p:cNvGrpSpPr/>
                <p:nvPr/>
              </p:nvGrpSpPr>
              <p:grpSpPr>
                <a:xfrm>
                  <a:off x="2209302" y="2636581"/>
                  <a:ext cx="692943" cy="228659"/>
                  <a:chOff x="675777" y="2628841"/>
                  <a:chExt cx="692943" cy="228659"/>
                </a:xfrm>
                <a:grpFill/>
              </p:grpSpPr>
              <p:grpSp>
                <p:nvGrpSpPr>
                  <p:cNvPr id="42" name="组合 41"/>
                  <p:cNvGrpSpPr/>
                  <p:nvPr/>
                </p:nvGrpSpPr>
                <p:grpSpPr>
                  <a:xfrm>
                    <a:off x="675777" y="2629065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49" name="直接连接符 48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直接连接符 49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直接连接符 50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直接连接符 51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直接连接符 52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" name="组合 42"/>
                  <p:cNvGrpSpPr/>
                  <p:nvPr/>
                </p:nvGrpSpPr>
                <p:grpSpPr>
                  <a:xfrm>
                    <a:off x="1060745" y="2628841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44" name="直接连接符 43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直接连接符 44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直接连接符 45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直接连接符 46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直接连接符 47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9" name="组合 28"/>
                <p:cNvGrpSpPr/>
                <p:nvPr/>
              </p:nvGrpSpPr>
              <p:grpSpPr>
                <a:xfrm>
                  <a:off x="2979238" y="2636581"/>
                  <a:ext cx="692943" cy="228659"/>
                  <a:chOff x="675777" y="2628841"/>
                  <a:chExt cx="692943" cy="228659"/>
                </a:xfrm>
                <a:grpFill/>
              </p:grpSpPr>
              <p:grpSp>
                <p:nvGrpSpPr>
                  <p:cNvPr id="30" name="组合 29"/>
                  <p:cNvGrpSpPr/>
                  <p:nvPr/>
                </p:nvGrpSpPr>
                <p:grpSpPr>
                  <a:xfrm>
                    <a:off x="675777" y="2629065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37" name="直接连接符 36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直接连接符 37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直接连接符 38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直接连接符 39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直接连接符 40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1" name="组合 30"/>
                  <p:cNvGrpSpPr/>
                  <p:nvPr/>
                </p:nvGrpSpPr>
                <p:grpSpPr>
                  <a:xfrm>
                    <a:off x="1060745" y="2628841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32" name="直接连接符 31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直接连接符 32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直接连接符 33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直接连接符 34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直接连接符 35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grpSp>
          <p:nvGrpSpPr>
            <p:cNvPr id="130" name="组合 129"/>
            <p:cNvGrpSpPr/>
            <p:nvPr/>
          </p:nvGrpSpPr>
          <p:grpSpPr>
            <a:xfrm>
              <a:off x="10801" y="6100"/>
              <a:ext cx="4719" cy="360"/>
              <a:chOff x="675777" y="2636581"/>
              <a:chExt cx="2996404" cy="228659"/>
            </a:xfrm>
            <a:grpFill/>
          </p:grpSpPr>
          <p:grpSp>
            <p:nvGrpSpPr>
              <p:cNvPr id="131" name="组合 130"/>
              <p:cNvGrpSpPr/>
              <p:nvPr/>
            </p:nvGrpSpPr>
            <p:grpSpPr>
              <a:xfrm>
                <a:off x="675777" y="2636581"/>
                <a:ext cx="692943" cy="228659"/>
                <a:chOff x="675777" y="2628841"/>
                <a:chExt cx="692943" cy="228659"/>
              </a:xfrm>
              <a:grpFill/>
            </p:grpSpPr>
            <p:grpSp>
              <p:nvGrpSpPr>
                <p:cNvPr id="171" name="组合 170"/>
                <p:cNvGrpSpPr/>
                <p:nvPr/>
              </p:nvGrpSpPr>
              <p:grpSpPr>
                <a:xfrm>
                  <a:off x="675777" y="2629065"/>
                  <a:ext cx="307975" cy="228435"/>
                  <a:chOff x="675777" y="2629065"/>
                  <a:chExt cx="307975" cy="228435"/>
                </a:xfrm>
                <a:grpFill/>
              </p:grpSpPr>
              <p:cxnSp>
                <p:nvCxnSpPr>
                  <p:cNvPr id="178" name="直接连接符 177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直接连接符 178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直接连接符 179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直接连接符 180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直接连接符 181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2" name="组合 171"/>
                <p:cNvGrpSpPr/>
                <p:nvPr/>
              </p:nvGrpSpPr>
              <p:grpSpPr>
                <a:xfrm>
                  <a:off x="1060745" y="2628841"/>
                  <a:ext cx="307975" cy="228435"/>
                  <a:chOff x="675777" y="2629065"/>
                  <a:chExt cx="307975" cy="228435"/>
                </a:xfrm>
                <a:grpFill/>
              </p:grpSpPr>
              <p:cxnSp>
                <p:nvCxnSpPr>
                  <p:cNvPr id="173" name="直接连接符 172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直接连接符 173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直接连接符 174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直接连接符 175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直接连接符 176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2" name="组合 131"/>
              <p:cNvGrpSpPr/>
              <p:nvPr/>
            </p:nvGrpSpPr>
            <p:grpSpPr>
              <a:xfrm>
                <a:off x="1445713" y="2636581"/>
                <a:ext cx="692943" cy="228659"/>
                <a:chOff x="675777" y="2628841"/>
                <a:chExt cx="692943" cy="228659"/>
              </a:xfrm>
              <a:grpFill/>
            </p:grpSpPr>
            <p:grpSp>
              <p:nvGrpSpPr>
                <p:cNvPr id="159" name="组合 158"/>
                <p:cNvGrpSpPr/>
                <p:nvPr/>
              </p:nvGrpSpPr>
              <p:grpSpPr>
                <a:xfrm>
                  <a:off x="675777" y="2629065"/>
                  <a:ext cx="307975" cy="228435"/>
                  <a:chOff x="675777" y="2629065"/>
                  <a:chExt cx="307975" cy="228435"/>
                </a:xfrm>
                <a:grpFill/>
              </p:grpSpPr>
              <p:cxnSp>
                <p:nvCxnSpPr>
                  <p:cNvPr id="166" name="直接连接符 165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直接连接符 166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直接连接符 167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直接连接符 168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直接连接符 169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0" name="组合 159"/>
                <p:cNvGrpSpPr/>
                <p:nvPr/>
              </p:nvGrpSpPr>
              <p:grpSpPr>
                <a:xfrm>
                  <a:off x="1060745" y="2628841"/>
                  <a:ext cx="307975" cy="228435"/>
                  <a:chOff x="675777" y="2629065"/>
                  <a:chExt cx="307975" cy="228435"/>
                </a:xfrm>
                <a:grpFill/>
              </p:grpSpPr>
              <p:cxnSp>
                <p:nvCxnSpPr>
                  <p:cNvPr id="161" name="直接连接符 160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直接连接符 161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直接连接符 162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直接连接符 163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直接连接符 164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3" name="组合 132"/>
              <p:cNvGrpSpPr/>
              <p:nvPr/>
            </p:nvGrpSpPr>
            <p:grpSpPr>
              <a:xfrm>
                <a:off x="2209302" y="2636581"/>
                <a:ext cx="692943" cy="228659"/>
                <a:chOff x="675777" y="2628841"/>
                <a:chExt cx="692943" cy="228659"/>
              </a:xfrm>
              <a:grpFill/>
            </p:grpSpPr>
            <p:grpSp>
              <p:nvGrpSpPr>
                <p:cNvPr id="147" name="组合 146"/>
                <p:cNvGrpSpPr/>
                <p:nvPr/>
              </p:nvGrpSpPr>
              <p:grpSpPr>
                <a:xfrm>
                  <a:off x="675777" y="2629065"/>
                  <a:ext cx="307975" cy="228435"/>
                  <a:chOff x="675777" y="2629065"/>
                  <a:chExt cx="307975" cy="228435"/>
                </a:xfrm>
                <a:grpFill/>
              </p:grpSpPr>
              <p:cxnSp>
                <p:nvCxnSpPr>
                  <p:cNvPr id="154" name="直接连接符 153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直接连接符 154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直接连接符 155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直接连接符 156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直接连接符 157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8" name="组合 147"/>
                <p:cNvGrpSpPr/>
                <p:nvPr/>
              </p:nvGrpSpPr>
              <p:grpSpPr>
                <a:xfrm>
                  <a:off x="1060745" y="2628841"/>
                  <a:ext cx="307975" cy="228435"/>
                  <a:chOff x="675777" y="2629065"/>
                  <a:chExt cx="307975" cy="228435"/>
                </a:xfrm>
                <a:grpFill/>
              </p:grpSpPr>
              <p:cxnSp>
                <p:nvCxnSpPr>
                  <p:cNvPr id="149" name="直接连接符 148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直接连接符 149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直接连接符 150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直接连接符 151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直接连接符 152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4" name="组合 133"/>
              <p:cNvGrpSpPr/>
              <p:nvPr/>
            </p:nvGrpSpPr>
            <p:grpSpPr>
              <a:xfrm>
                <a:off x="2979238" y="2636581"/>
                <a:ext cx="692943" cy="228659"/>
                <a:chOff x="675777" y="2628841"/>
                <a:chExt cx="692943" cy="228659"/>
              </a:xfrm>
              <a:grpFill/>
            </p:grpSpPr>
            <p:grpSp>
              <p:nvGrpSpPr>
                <p:cNvPr id="135" name="组合 134"/>
                <p:cNvGrpSpPr/>
                <p:nvPr/>
              </p:nvGrpSpPr>
              <p:grpSpPr>
                <a:xfrm>
                  <a:off x="675777" y="2629065"/>
                  <a:ext cx="307975" cy="228435"/>
                  <a:chOff x="675777" y="2629065"/>
                  <a:chExt cx="307975" cy="228435"/>
                </a:xfrm>
                <a:grpFill/>
              </p:grpSpPr>
              <p:cxnSp>
                <p:nvCxnSpPr>
                  <p:cNvPr id="142" name="直接连接符 141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直接连接符 142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直接连接符 143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直接连接符 144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直接连接符 145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6" name="组合 135"/>
                <p:cNvGrpSpPr/>
                <p:nvPr/>
              </p:nvGrpSpPr>
              <p:grpSpPr>
                <a:xfrm>
                  <a:off x="1060745" y="2628841"/>
                  <a:ext cx="307975" cy="228435"/>
                  <a:chOff x="675777" y="2629065"/>
                  <a:chExt cx="307975" cy="228435"/>
                </a:xfrm>
                <a:grpFill/>
              </p:grpSpPr>
              <p:cxnSp>
                <p:nvCxnSpPr>
                  <p:cNvPr id="137" name="直接连接符 136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直接连接符 137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直接连接符 138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直接连接符 139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直接连接符 140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83" name="组合 182"/>
            <p:cNvGrpSpPr/>
            <p:nvPr/>
          </p:nvGrpSpPr>
          <p:grpSpPr>
            <a:xfrm>
              <a:off x="15641" y="6100"/>
              <a:ext cx="1091" cy="360"/>
              <a:chOff x="675777" y="2628841"/>
              <a:chExt cx="692943" cy="228659"/>
            </a:xfrm>
            <a:grpFill/>
          </p:grpSpPr>
          <p:grpSp>
            <p:nvGrpSpPr>
              <p:cNvPr id="184" name="组合 183"/>
              <p:cNvGrpSpPr/>
              <p:nvPr/>
            </p:nvGrpSpPr>
            <p:grpSpPr>
              <a:xfrm>
                <a:off x="675777" y="2629065"/>
                <a:ext cx="307975" cy="228435"/>
                <a:chOff x="675777" y="2629065"/>
                <a:chExt cx="307975" cy="228435"/>
              </a:xfrm>
              <a:grpFill/>
            </p:grpSpPr>
            <p:cxnSp>
              <p:nvCxnSpPr>
                <p:cNvPr id="191" name="直接连接符 190"/>
                <p:cNvCxnSpPr/>
                <p:nvPr/>
              </p:nvCxnSpPr>
              <p:spPr>
                <a:xfrm>
                  <a:off x="675777" y="2629065"/>
                  <a:ext cx="0" cy="228435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 191"/>
                <p:cNvCxnSpPr/>
                <p:nvPr/>
              </p:nvCxnSpPr>
              <p:spPr>
                <a:xfrm>
                  <a:off x="752771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连接符 192"/>
                <p:cNvCxnSpPr/>
                <p:nvPr/>
              </p:nvCxnSpPr>
              <p:spPr>
                <a:xfrm>
                  <a:off x="829765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连接符 193"/>
                <p:cNvCxnSpPr/>
                <p:nvPr/>
              </p:nvCxnSpPr>
              <p:spPr>
                <a:xfrm>
                  <a:off x="906759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接连接符 194"/>
                <p:cNvCxnSpPr/>
                <p:nvPr/>
              </p:nvCxnSpPr>
              <p:spPr>
                <a:xfrm>
                  <a:off x="983752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组合 184"/>
              <p:cNvGrpSpPr/>
              <p:nvPr/>
            </p:nvGrpSpPr>
            <p:grpSpPr>
              <a:xfrm>
                <a:off x="1060745" y="2628841"/>
                <a:ext cx="307975" cy="228435"/>
                <a:chOff x="675777" y="2629065"/>
                <a:chExt cx="307975" cy="228435"/>
              </a:xfrm>
              <a:grpFill/>
            </p:grpSpPr>
            <p:cxnSp>
              <p:nvCxnSpPr>
                <p:cNvPr id="186" name="直接连接符 185"/>
                <p:cNvCxnSpPr/>
                <p:nvPr/>
              </p:nvCxnSpPr>
              <p:spPr>
                <a:xfrm>
                  <a:off x="675777" y="2629065"/>
                  <a:ext cx="0" cy="228435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直接连接符 186"/>
                <p:cNvCxnSpPr/>
                <p:nvPr/>
              </p:nvCxnSpPr>
              <p:spPr>
                <a:xfrm>
                  <a:off x="752771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接连接符 187"/>
                <p:cNvCxnSpPr/>
                <p:nvPr/>
              </p:nvCxnSpPr>
              <p:spPr>
                <a:xfrm>
                  <a:off x="829765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接连接符 188"/>
                <p:cNvCxnSpPr/>
                <p:nvPr/>
              </p:nvCxnSpPr>
              <p:spPr>
                <a:xfrm>
                  <a:off x="906759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直接连接符 189"/>
                <p:cNvCxnSpPr/>
                <p:nvPr/>
              </p:nvCxnSpPr>
              <p:spPr>
                <a:xfrm>
                  <a:off x="983752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6" name="组合 195"/>
            <p:cNvGrpSpPr/>
            <p:nvPr/>
          </p:nvGrpSpPr>
          <p:grpSpPr>
            <a:xfrm>
              <a:off x="16853" y="6100"/>
              <a:ext cx="1091" cy="360"/>
              <a:chOff x="675777" y="2628841"/>
              <a:chExt cx="692943" cy="228659"/>
            </a:xfrm>
            <a:grpFill/>
          </p:grpSpPr>
          <p:grpSp>
            <p:nvGrpSpPr>
              <p:cNvPr id="197" name="组合 196"/>
              <p:cNvGrpSpPr/>
              <p:nvPr/>
            </p:nvGrpSpPr>
            <p:grpSpPr>
              <a:xfrm>
                <a:off x="675777" y="2629065"/>
                <a:ext cx="307975" cy="228435"/>
                <a:chOff x="675777" y="2629065"/>
                <a:chExt cx="307975" cy="228435"/>
              </a:xfrm>
              <a:grpFill/>
            </p:grpSpPr>
            <p:cxnSp>
              <p:nvCxnSpPr>
                <p:cNvPr id="204" name="直接连接符 203"/>
                <p:cNvCxnSpPr/>
                <p:nvPr/>
              </p:nvCxnSpPr>
              <p:spPr>
                <a:xfrm>
                  <a:off x="675777" y="2629065"/>
                  <a:ext cx="0" cy="228435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直接连接符 204"/>
                <p:cNvCxnSpPr/>
                <p:nvPr/>
              </p:nvCxnSpPr>
              <p:spPr>
                <a:xfrm>
                  <a:off x="752771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直接连接符 205"/>
                <p:cNvCxnSpPr/>
                <p:nvPr/>
              </p:nvCxnSpPr>
              <p:spPr>
                <a:xfrm>
                  <a:off x="829765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直接连接符 206"/>
                <p:cNvCxnSpPr/>
                <p:nvPr/>
              </p:nvCxnSpPr>
              <p:spPr>
                <a:xfrm>
                  <a:off x="906759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接连接符 207"/>
                <p:cNvCxnSpPr/>
                <p:nvPr/>
              </p:nvCxnSpPr>
              <p:spPr>
                <a:xfrm>
                  <a:off x="983752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组合 197"/>
              <p:cNvGrpSpPr/>
              <p:nvPr/>
            </p:nvGrpSpPr>
            <p:grpSpPr>
              <a:xfrm>
                <a:off x="1060745" y="2628841"/>
                <a:ext cx="307975" cy="228435"/>
                <a:chOff x="675777" y="2629065"/>
                <a:chExt cx="307975" cy="228435"/>
              </a:xfrm>
              <a:grpFill/>
            </p:grpSpPr>
            <p:cxnSp>
              <p:nvCxnSpPr>
                <p:cNvPr id="199" name="直接连接符 198"/>
                <p:cNvCxnSpPr/>
                <p:nvPr/>
              </p:nvCxnSpPr>
              <p:spPr>
                <a:xfrm>
                  <a:off x="675777" y="2629065"/>
                  <a:ext cx="0" cy="228435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直接连接符 199"/>
                <p:cNvCxnSpPr/>
                <p:nvPr/>
              </p:nvCxnSpPr>
              <p:spPr>
                <a:xfrm>
                  <a:off x="752771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直接连接符 200"/>
                <p:cNvCxnSpPr/>
                <p:nvPr/>
              </p:nvCxnSpPr>
              <p:spPr>
                <a:xfrm>
                  <a:off x="829765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201"/>
                <p:cNvCxnSpPr/>
                <p:nvPr/>
              </p:nvCxnSpPr>
              <p:spPr>
                <a:xfrm>
                  <a:off x="906759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接连接符 202"/>
                <p:cNvCxnSpPr/>
                <p:nvPr/>
              </p:nvCxnSpPr>
              <p:spPr>
                <a:xfrm>
                  <a:off x="983752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10" name="文本框 509"/>
          <p:cNvSpPr txBox="1"/>
          <p:nvPr/>
        </p:nvSpPr>
        <p:spPr>
          <a:xfrm>
            <a:off x="1570990" y="1138555"/>
            <a:ext cx="35229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ea typeface="+mn-lt"/>
                <a:cs typeface="+mn-lt"/>
                <a:sym typeface="+mn-ea"/>
              </a:rPr>
              <a:t>文档驱动开发</a:t>
            </a:r>
            <a:r>
              <a:rPr lang="en-US" altLang="zh-CN" sz="2400" b="1" dirty="0">
                <a:ea typeface="+mn-lt"/>
                <a:cs typeface="+mn-lt"/>
                <a:sym typeface="+mn-ea"/>
              </a:rPr>
              <a:t>+</a:t>
            </a:r>
            <a:r>
              <a:rPr lang="zh-CN" altLang="en-US" sz="2400" b="1" dirty="0">
                <a:ea typeface="+mn-lt"/>
                <a:cs typeface="+mn-lt"/>
                <a:sym typeface="+mn-ea"/>
              </a:rPr>
              <a:t>持续重构</a:t>
            </a:r>
            <a:endParaRPr lang="zh-CN" altLang="en-US" sz="2400" b="1" dirty="0">
              <a:ea typeface="+mn-lt"/>
              <a:cs typeface="+mn-lt"/>
              <a:sym typeface="+mn-ea"/>
            </a:endParaRPr>
          </a:p>
        </p:txBody>
      </p:sp>
      <p:sp>
        <p:nvSpPr>
          <p:cNvPr id="511" name="文本框 510"/>
          <p:cNvSpPr txBox="1"/>
          <p:nvPr/>
        </p:nvSpPr>
        <p:spPr>
          <a:xfrm>
            <a:off x="7089775" y="1238250"/>
            <a:ext cx="35229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ym typeface="+mn-ea"/>
              </a:rPr>
              <a:t>渐进式响应式设计</a:t>
            </a:r>
            <a:endParaRPr lang="zh-CN" altLang="en-US" sz="2400" b="1" dirty="0">
              <a:sym typeface="+mn-ea"/>
            </a:endParaRPr>
          </a:p>
        </p:txBody>
      </p:sp>
      <p:sp>
        <p:nvSpPr>
          <p:cNvPr id="512" name="文本框 511"/>
          <p:cNvSpPr txBox="1"/>
          <p:nvPr/>
        </p:nvSpPr>
        <p:spPr>
          <a:xfrm>
            <a:off x="7101840" y="4385945"/>
            <a:ext cx="35229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ym typeface="+mn-ea"/>
              </a:rPr>
              <a:t>迭代与</a:t>
            </a:r>
            <a:r>
              <a:rPr lang="zh-CN" altLang="en-US" sz="2400" b="1" dirty="0">
                <a:effectLst/>
                <a:sym typeface="+mn-ea"/>
              </a:rPr>
              <a:t>协作</a:t>
            </a:r>
            <a:endParaRPr lang="zh-CN" altLang="en-US" sz="2400" b="1" dirty="0">
              <a:effectLst/>
              <a:sym typeface="+mn-ea"/>
            </a:endParaRPr>
          </a:p>
        </p:txBody>
      </p:sp>
      <p:sp>
        <p:nvSpPr>
          <p:cNvPr id="513" name="文本框 512"/>
          <p:cNvSpPr txBox="1"/>
          <p:nvPr/>
        </p:nvSpPr>
        <p:spPr>
          <a:xfrm>
            <a:off x="1558925" y="4361180"/>
            <a:ext cx="35229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ym typeface="+mn-ea"/>
              </a:rPr>
              <a:t>模块化架构设计</a:t>
            </a:r>
            <a:endParaRPr lang="zh-CN" altLang="en-US" sz="2400" b="1" dirty="0">
              <a:sym typeface="+mn-ea"/>
            </a:endParaRPr>
          </a:p>
        </p:txBody>
      </p:sp>
      <p:sp>
        <p:nvSpPr>
          <p:cNvPr id="514" name="文本框 513"/>
          <p:cNvSpPr txBox="1"/>
          <p:nvPr/>
        </p:nvSpPr>
        <p:spPr>
          <a:xfrm>
            <a:off x="835660" y="1811655"/>
            <a:ext cx="4738370" cy="1700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建立完善的文档体系，确保开发与文档评审同步推进</a:t>
            </a:r>
            <a:endParaRPr lang="zh-CN" altLang="en-US" dirty="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每次重大改动需同步更新文档（</a:t>
            </a:r>
            <a:r>
              <a:rPr lang="en-US" altLang="zh-CN" dirty="0">
                <a:sym typeface="+mn-ea"/>
              </a:rPr>
              <a:t>API</a:t>
            </a:r>
            <a:r>
              <a:rPr lang="zh-CN" altLang="en-US" dirty="0">
                <a:sym typeface="+mn-ea"/>
              </a:rPr>
              <a:t>文档、操作指南、架构说明）</a:t>
            </a:r>
            <a:endParaRPr lang="zh-CN" altLang="en-US"/>
          </a:p>
        </p:txBody>
      </p:sp>
      <p:sp>
        <p:nvSpPr>
          <p:cNvPr id="515" name="文本框 514"/>
          <p:cNvSpPr txBox="1"/>
          <p:nvPr/>
        </p:nvSpPr>
        <p:spPr>
          <a:xfrm>
            <a:off x="6782435" y="1908175"/>
            <a:ext cx="43332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实现智能布局切换，根据屏幕尺寸自动适配最佳视图</a:t>
            </a:r>
            <a:endParaRPr lang="zh-CN" alt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及时跟进前端更新，渐进式完善</a:t>
            </a:r>
            <a:r>
              <a:rPr lang="zh-CN" altLang="en-US"/>
              <a:t>设计样式</a:t>
            </a:r>
            <a:endParaRPr lang="zh-CN" altLang="en-US"/>
          </a:p>
        </p:txBody>
      </p:sp>
      <p:sp>
        <p:nvSpPr>
          <p:cNvPr id="517" name="文本框 516"/>
          <p:cNvSpPr txBox="1"/>
          <p:nvPr/>
        </p:nvSpPr>
        <p:spPr>
          <a:xfrm>
            <a:off x="1400175" y="5001895"/>
            <a:ext cx="41306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前后端分离，采用</a:t>
            </a:r>
            <a:r>
              <a:rPr lang="en-US" altLang="zh-CN"/>
              <a:t>RESTful API</a:t>
            </a:r>
            <a:r>
              <a:rPr lang="zh-CN" altLang="en-US"/>
              <a:t>设计，通过稳定接口连接不同层次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组件化开发，确保功能模块独立可复用，制定清晰的项目分层结构</a:t>
            </a:r>
            <a:endParaRPr lang="zh-CN" altLang="en-US"/>
          </a:p>
        </p:txBody>
      </p:sp>
      <p:sp>
        <p:nvSpPr>
          <p:cNvPr id="518" name="文本框 517"/>
          <p:cNvSpPr txBox="1"/>
          <p:nvPr/>
        </p:nvSpPr>
        <p:spPr>
          <a:xfrm>
            <a:off x="6935470" y="4951730"/>
            <a:ext cx="46443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制定细粒度迭代计划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任务由成员自主认领，提高效率</a:t>
            </a:r>
            <a:endParaRPr lang="zh-CN" altLang="en-US"/>
          </a:p>
        </p:txBody>
      </p:sp>
      <p:pic>
        <p:nvPicPr>
          <p:cNvPr id="519" name="图片 518" descr="文档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 bwMode="auto">
          <a:xfrm>
            <a:off x="865505" y="993775"/>
            <a:ext cx="704850" cy="7048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</p:pic>
      <p:pic>
        <p:nvPicPr>
          <p:cNvPr id="520" name="图片 519" descr="响应式设计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2685" y="1071880"/>
            <a:ext cx="739775" cy="739775"/>
          </a:xfrm>
          <a:prstGeom prst="rect">
            <a:avLst/>
          </a:prstGeom>
        </p:spPr>
      </p:pic>
      <p:pic>
        <p:nvPicPr>
          <p:cNvPr id="521" name="图片 520" descr="巩固加强拼图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5505" y="4240530"/>
            <a:ext cx="711200" cy="711200"/>
          </a:xfrm>
          <a:prstGeom prst="rect">
            <a:avLst/>
          </a:prstGeom>
        </p:spPr>
      </p:pic>
      <p:pic>
        <p:nvPicPr>
          <p:cNvPr id="522" name="图片 521" descr="生意协作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07455" y="4240530"/>
            <a:ext cx="701675" cy="701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教训与</a:t>
            </a:r>
            <a:r>
              <a:rPr lang="zh-CN" altLang="en-US" dirty="0"/>
              <a:t>改进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5" name="燕尾形箭头 4"/>
          <p:cNvSpPr/>
          <p:nvPr/>
        </p:nvSpPr>
        <p:spPr>
          <a:xfrm>
            <a:off x="848360" y="3247390"/>
            <a:ext cx="3298825" cy="614680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燕尾形箭头 5"/>
          <p:cNvSpPr/>
          <p:nvPr/>
        </p:nvSpPr>
        <p:spPr>
          <a:xfrm>
            <a:off x="4314190" y="3247390"/>
            <a:ext cx="3298825" cy="614680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燕尾形箭头 6"/>
          <p:cNvSpPr/>
          <p:nvPr/>
        </p:nvSpPr>
        <p:spPr>
          <a:xfrm>
            <a:off x="7780020" y="3247390"/>
            <a:ext cx="3298825" cy="614680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FFFFFF"/>
          </a:lnRef>
          <a:fillRef idx="1">
            <a:schemeClr val="accent3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063750" y="3129915"/>
            <a:ext cx="868680" cy="848995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529580" y="3129915"/>
            <a:ext cx="868680" cy="84899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994775" y="3129915"/>
            <a:ext cx="868680" cy="84899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76960" y="2597150"/>
            <a:ext cx="2626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ln/>
                <a:solidFill>
                  <a:srgbClr val="9F081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样式管理混乱</a:t>
            </a:r>
            <a:endParaRPr lang="zh-CN" altLang="en-US" sz="2400" b="1" dirty="0">
              <a:ln/>
              <a:solidFill>
                <a:srgbClr val="9F081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50105" y="4134485"/>
            <a:ext cx="2626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44546A"/>
                </a:solidFill>
                <a:sym typeface="+mn-ea"/>
              </a:rPr>
              <a:t>技术架构规划不足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41005" y="2597150"/>
            <a:ext cx="3037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1F4D7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功能与用户体验失衡</a:t>
            </a:r>
            <a:endParaRPr lang="zh-CN" altLang="en-US" sz="2400" b="1" dirty="0">
              <a:solidFill>
                <a:srgbClr val="1F4D7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76960" y="903605"/>
            <a:ext cx="4658360" cy="1693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过度使用</a:t>
            </a:r>
            <a:r>
              <a:rPr lang="en-US" altLang="zh-CN" sz="2000" b="1">
                <a:solidFill>
                  <a:srgbClr val="FFC000"/>
                </a:solidFill>
              </a:rPr>
              <a:t>!important</a:t>
            </a:r>
            <a:r>
              <a:rPr lang="zh-CN" altLang="en-US" sz="2000"/>
              <a:t>，</a:t>
            </a:r>
            <a:endParaRPr lang="zh-CN" altLang="en-US" sz="2000"/>
          </a:p>
          <a:p>
            <a:r>
              <a:rPr lang="zh-CN" altLang="en-US" sz="2000"/>
              <a:t>样式重叠，缺乏统一管理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 b="1">
                <a:solidFill>
                  <a:srgbClr val="9F0811"/>
                </a:solidFill>
              </a:rPr>
              <a:t>改进：</a:t>
            </a:r>
            <a:r>
              <a:rPr lang="zh-CN" altLang="en-US" sz="2000"/>
              <a:t>制定样式规范，依据组件</a:t>
            </a:r>
            <a:r>
              <a:rPr lang="en-US" altLang="zh-CN" sz="2000"/>
              <a:t>/</a:t>
            </a:r>
            <a:r>
              <a:rPr lang="zh-CN" altLang="en-US" sz="2000"/>
              <a:t>页面划分样式文件，通过设计系统统一维护</a:t>
            </a:r>
            <a:endParaRPr lang="zh-CN" altLang="en-US" sz="2000"/>
          </a:p>
        </p:txBody>
      </p:sp>
      <p:sp>
        <p:nvSpPr>
          <p:cNvPr id="17" name="文本框 16"/>
          <p:cNvSpPr txBox="1"/>
          <p:nvPr/>
        </p:nvSpPr>
        <p:spPr>
          <a:xfrm>
            <a:off x="4650105" y="4669790"/>
            <a:ext cx="667385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初期选型不完善，后期频繁调整；</a:t>
            </a:r>
            <a:endParaRPr lang="zh-CN" altLang="en-US" sz="2000"/>
          </a:p>
          <a:p>
            <a:r>
              <a:rPr lang="zh-CN" altLang="en-US" sz="2000"/>
              <a:t>数据库设计僵化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 b="1">
                <a:solidFill>
                  <a:srgbClr val="44546A"/>
                </a:solidFill>
              </a:rPr>
              <a:t>改进：</a:t>
            </a:r>
            <a:r>
              <a:rPr lang="zh-CN" altLang="en-US" sz="2000"/>
              <a:t>迭代计划制定阶段进行充分技术调研，明确架构设计。引入灵活的数据层（</a:t>
            </a:r>
            <a:r>
              <a:rPr lang="en-US" altLang="zh-CN" sz="2000"/>
              <a:t>ORM</a:t>
            </a:r>
            <a:r>
              <a:rPr lang="zh-CN" altLang="en-US" sz="2000"/>
              <a:t>）和统一错误处理中间件</a:t>
            </a:r>
            <a:endParaRPr lang="zh-CN" altLang="en-US" sz="2000"/>
          </a:p>
        </p:txBody>
      </p:sp>
      <p:sp>
        <p:nvSpPr>
          <p:cNvPr id="18" name="文本框 17"/>
          <p:cNvSpPr txBox="1"/>
          <p:nvPr/>
        </p:nvSpPr>
        <p:spPr>
          <a:xfrm>
            <a:off x="8041640" y="967105"/>
            <a:ext cx="415036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重功能轻体验，移动端适配滞后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 b="1">
                <a:solidFill>
                  <a:srgbClr val="1F4D78"/>
                </a:solidFill>
              </a:rPr>
              <a:t>改进：</a:t>
            </a:r>
            <a:r>
              <a:rPr lang="zh-CN" altLang="en-US" sz="2000"/>
              <a:t>迭代早期建立用户体验标准，将用户体验优化纳入迭代任务，邀请志愿者上手测试</a:t>
            </a:r>
            <a:endParaRPr lang="zh-CN" altLang="en-US" sz="2000"/>
          </a:p>
        </p:txBody>
      </p:sp>
      <p:cxnSp>
        <p:nvCxnSpPr>
          <p:cNvPr id="19" name="直接连接符 18"/>
          <p:cNvCxnSpPr/>
          <p:nvPr/>
        </p:nvCxnSpPr>
        <p:spPr>
          <a:xfrm>
            <a:off x="989965" y="951230"/>
            <a:ext cx="0" cy="206883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549140" y="4196080"/>
            <a:ext cx="0" cy="2057400"/>
          </a:xfrm>
          <a:prstGeom prst="line">
            <a:avLst/>
          </a:prstGeom>
          <a:ln w="31750" cap="rnd">
            <a:solidFill>
              <a:schemeClr val="accent2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910830" y="943610"/>
            <a:ext cx="0" cy="2139315"/>
          </a:xfrm>
          <a:prstGeom prst="line">
            <a:avLst/>
          </a:prstGeom>
          <a:ln w="31750" cap="rnd">
            <a:solidFill>
              <a:schemeClr val="accent3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2" name="图片 21" descr="飞机样式方框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292985" y="3349625"/>
            <a:ext cx="410210" cy="410210"/>
          </a:xfrm>
          <a:prstGeom prst="rect">
            <a:avLst/>
          </a:prstGeom>
        </p:spPr>
      </p:pic>
      <p:pic>
        <p:nvPicPr>
          <p:cNvPr id="23" name="图片 22" descr="架构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5320" y="3302635"/>
            <a:ext cx="457200" cy="457200"/>
          </a:xfrm>
          <a:prstGeom prst="rect">
            <a:avLst/>
          </a:prstGeom>
        </p:spPr>
      </p:pic>
      <p:pic>
        <p:nvPicPr>
          <p:cNvPr id="24" name="图片 23" descr="用户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24645" y="3350895"/>
            <a:ext cx="408940" cy="408940"/>
          </a:xfrm>
          <a:prstGeom prst="rect">
            <a:avLst/>
          </a:prstGeom>
        </p:spPr>
      </p:pic>
      <p:pic>
        <p:nvPicPr>
          <p:cNvPr id="25" name="图片 24" descr="指纹,安全,易接近性,忠告,数据,概念,电子人,安防系统,二等兵,私密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965" y="4127500"/>
            <a:ext cx="3221990" cy="2146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教训与</a:t>
            </a:r>
            <a:r>
              <a:rPr lang="zh-CN" altLang="en-US" dirty="0"/>
              <a:t>改进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2468245" y="1459230"/>
            <a:ext cx="1969770" cy="1969770"/>
          </a:xfrm>
          <a:prstGeom prst="ellips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>
            <a:off x="7991475" y="1459230"/>
            <a:ext cx="1969770" cy="1969770"/>
          </a:xfrm>
          <a:prstGeom prst="ellipse">
            <a:avLst/>
          </a:prstGeom>
        </p:spPr>
        <p:style>
          <a:lnRef idx="3">
            <a:schemeClr val="accent3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直接连接符 9"/>
          <p:cNvCxnSpPr>
            <a:stCxn id="7" idx="6"/>
            <a:endCxn id="9" idx="2"/>
          </p:cNvCxnSpPr>
          <p:nvPr>
            <p:custDataLst>
              <p:tags r:id="rId3"/>
            </p:custDataLst>
          </p:nvPr>
        </p:nvCxnSpPr>
        <p:spPr>
          <a:xfrm>
            <a:off x="4438015" y="2444115"/>
            <a:ext cx="35534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2632075" y="3642360"/>
            <a:ext cx="1642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9F0811"/>
                </a:solidFill>
              </a:rPr>
              <a:t>协作冲突</a:t>
            </a:r>
            <a:endParaRPr lang="zh-CN" altLang="en-US" sz="2800" b="1">
              <a:solidFill>
                <a:srgbClr val="9F081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7268845" y="3642360"/>
            <a:ext cx="34150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1F4D78"/>
                </a:solidFill>
              </a:rPr>
              <a:t>AI</a:t>
            </a:r>
            <a:r>
              <a:rPr lang="zh-CN" altLang="en-US" sz="2800" b="1">
                <a:solidFill>
                  <a:srgbClr val="1F4D78"/>
                </a:solidFill>
              </a:rPr>
              <a:t>辅助开发的局限性</a:t>
            </a:r>
            <a:endParaRPr lang="zh-CN" altLang="en-US" sz="2800" b="1">
              <a:solidFill>
                <a:srgbClr val="1F4D78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83310" y="4329430"/>
            <a:ext cx="459168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多人修改同一组件导致冲突</a:t>
            </a:r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r>
              <a:rPr lang="zh-CN" altLang="en-US" sz="2000" b="1">
                <a:solidFill>
                  <a:srgbClr val="9F0811"/>
                </a:solidFill>
              </a:rPr>
              <a:t>改进：</a:t>
            </a:r>
            <a:r>
              <a:rPr lang="zh-CN" altLang="en-US" sz="2000"/>
              <a:t>采用原子化设计模式，拆分基础组件并统一维护；通过加强沟通协调和</a:t>
            </a:r>
            <a:r>
              <a:rPr lang="en-US" altLang="zh-CN" sz="2000"/>
              <a:t>GitHub</a:t>
            </a:r>
            <a:r>
              <a:rPr lang="zh-CN" altLang="en-US" sz="2000"/>
              <a:t>仓库的</a:t>
            </a:r>
            <a:r>
              <a:rPr lang="en-US" altLang="zh-CN" sz="2000"/>
              <a:t>PR</a:t>
            </a:r>
            <a:r>
              <a:rPr lang="zh-CN" altLang="en-US" sz="2000"/>
              <a:t>审核机制减少冲突</a:t>
            </a:r>
            <a:endParaRPr lang="zh-CN" altLang="en-US" sz="2000"/>
          </a:p>
        </p:txBody>
      </p:sp>
      <p:sp>
        <p:nvSpPr>
          <p:cNvPr id="16" name="文本框 15"/>
          <p:cNvSpPr txBox="1"/>
          <p:nvPr/>
        </p:nvSpPr>
        <p:spPr>
          <a:xfrm>
            <a:off x="6456045" y="4329430"/>
            <a:ext cx="51784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/>
              <a:t>AI</a:t>
            </a:r>
            <a:r>
              <a:rPr lang="zh-CN" altLang="en-US" sz="2000"/>
              <a:t>生成代码可能不符合实际需求，</a:t>
            </a:r>
            <a:endParaRPr lang="zh-CN" altLang="en-US" sz="2000"/>
          </a:p>
          <a:p>
            <a:pPr algn="ctr"/>
            <a:r>
              <a:rPr lang="zh-CN" altLang="en-US" sz="2000"/>
              <a:t>有时甚至会破坏其他模块</a:t>
            </a:r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r>
              <a:rPr lang="zh-CN" altLang="en-US" sz="2000" b="1">
                <a:solidFill>
                  <a:srgbClr val="1F4D78"/>
                </a:solidFill>
              </a:rPr>
              <a:t>改进：</a:t>
            </a:r>
            <a:r>
              <a:rPr lang="zh-CN" altLang="en-US" sz="2000"/>
              <a:t>将</a:t>
            </a:r>
            <a:r>
              <a:rPr lang="en-US" altLang="zh-CN" sz="2000"/>
              <a:t>AI</a:t>
            </a:r>
            <a:r>
              <a:rPr lang="zh-CN" altLang="en-US" sz="2000"/>
              <a:t>作为辅助工具（如生成模板代码），核心逻辑仍需人工验证。建立</a:t>
            </a:r>
            <a:r>
              <a:rPr lang="en-US" altLang="zh-CN" sz="2000"/>
              <a:t>AI</a:t>
            </a:r>
            <a:r>
              <a:rPr lang="zh-CN" altLang="en-US" sz="2000"/>
              <a:t>生成代码的审查流程，确保与项目规范一致</a:t>
            </a:r>
            <a:endParaRPr lang="zh-CN" altLang="en-US" sz="2000"/>
          </a:p>
        </p:txBody>
      </p:sp>
      <p:pic>
        <p:nvPicPr>
          <p:cNvPr id="17" name="图片 16" descr="团队合作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5930" y="1986915"/>
            <a:ext cx="914400" cy="914400"/>
          </a:xfrm>
          <a:prstGeom prst="rect">
            <a:avLst/>
          </a:prstGeom>
        </p:spPr>
      </p:pic>
      <p:pic>
        <p:nvPicPr>
          <p:cNvPr id="18" name="图片 17" descr="人工智能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9160" y="1986915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>
            <p:custDataLst>
              <p:tags r:id="rId1"/>
            </p:custDataLst>
          </p:nvPr>
        </p:nvSpPr>
        <p:spPr>
          <a:xfrm>
            <a:off x="5253478" y="886689"/>
            <a:ext cx="5809673" cy="55066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>
            <p:custDataLst>
              <p:tags r:id="rId2"/>
            </p:custDataLst>
          </p:nvPr>
        </p:nvSpPr>
        <p:spPr>
          <a:xfrm>
            <a:off x="5253478" y="1768123"/>
            <a:ext cx="5809673" cy="55066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>
            <p:custDataLst>
              <p:tags r:id="rId3"/>
            </p:custDataLst>
          </p:nvPr>
        </p:nvSpPr>
        <p:spPr>
          <a:xfrm>
            <a:off x="5253478" y="2649557"/>
            <a:ext cx="5809673" cy="55066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/>
          <p:cNvSpPr/>
          <p:nvPr>
            <p:custDataLst>
              <p:tags r:id="rId4"/>
            </p:custDataLst>
          </p:nvPr>
        </p:nvSpPr>
        <p:spPr>
          <a:xfrm>
            <a:off x="5253478" y="3530991"/>
            <a:ext cx="5809673" cy="55066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>
            <p:custDataLst>
              <p:tags r:id="rId5"/>
            </p:custDataLst>
          </p:nvPr>
        </p:nvSpPr>
        <p:spPr>
          <a:xfrm>
            <a:off x="5253478" y="4412425"/>
            <a:ext cx="5809673" cy="55066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bject 205"/>
          <p:cNvSpPr txBox="1"/>
          <p:nvPr>
            <p:custDataLst>
              <p:tags r:id="rId6"/>
            </p:custDataLst>
          </p:nvPr>
        </p:nvSpPr>
        <p:spPr>
          <a:xfrm>
            <a:off x="5565457" y="3584481"/>
            <a:ext cx="54381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经验教训</a:t>
            </a:r>
            <a:endParaRPr lang="zh-CN" altLang="en-US" sz="3000" spc="300" dirty="0">
              <a:solidFill>
                <a:srgbClr val="A620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bject 207"/>
          <p:cNvSpPr txBox="1"/>
          <p:nvPr>
            <p:custDataLst>
              <p:tags r:id="rId7"/>
            </p:custDataLst>
          </p:nvPr>
        </p:nvSpPr>
        <p:spPr>
          <a:xfrm>
            <a:off x="5540058" y="1827821"/>
            <a:ext cx="54635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架构与关键技术</a:t>
            </a:r>
            <a:endParaRPr lang="zh-CN" altLang="en-US" sz="3000" spc="300" dirty="0">
              <a:solidFill>
                <a:srgbClr val="A620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bject 209"/>
          <p:cNvSpPr txBox="1"/>
          <p:nvPr>
            <p:custDataLst>
              <p:tags r:id="rId8"/>
            </p:custDataLst>
          </p:nvPr>
        </p:nvSpPr>
        <p:spPr>
          <a:xfrm>
            <a:off x="5533707" y="949491"/>
            <a:ext cx="5469940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</a:t>
            </a:r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系统演示</a:t>
            </a:r>
            <a:endParaRPr lang="zh-CN" altLang="en-US" sz="3000" spc="300" dirty="0">
              <a:solidFill>
                <a:srgbClr val="A620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205"/>
          <p:cNvSpPr txBox="1"/>
          <p:nvPr>
            <p:custDataLst>
              <p:tags r:id="rId9"/>
            </p:custDataLst>
          </p:nvPr>
        </p:nvSpPr>
        <p:spPr>
          <a:xfrm>
            <a:off x="5565457" y="2706151"/>
            <a:ext cx="54381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特色与创新</a:t>
            </a:r>
            <a:endParaRPr lang="zh-CN" altLang="en-US" sz="3000" spc="300" dirty="0">
              <a:solidFill>
                <a:srgbClr val="A620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/>
          <p:cNvSpPr/>
          <p:nvPr/>
        </p:nvSpPr>
        <p:spPr>
          <a:xfrm>
            <a:off x="978420" y="2505046"/>
            <a:ext cx="1485830" cy="45719"/>
          </a:xfrm>
          <a:prstGeom prst="round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bject 205"/>
          <p:cNvSpPr txBox="1"/>
          <p:nvPr>
            <p:custDataLst>
              <p:tags r:id="rId10"/>
            </p:custDataLst>
          </p:nvPr>
        </p:nvSpPr>
        <p:spPr>
          <a:xfrm>
            <a:off x="5565457" y="4462811"/>
            <a:ext cx="54381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五部分 成员贡献</a:t>
            </a:r>
            <a:endParaRPr lang="zh-CN" altLang="en-US" sz="3000" spc="300" dirty="0">
              <a:solidFill>
                <a:srgbClr val="A620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bject 205"/>
          <p:cNvSpPr txBox="1"/>
          <p:nvPr>
            <p:custDataLst>
              <p:tags r:id="rId11"/>
            </p:custDataLst>
          </p:nvPr>
        </p:nvSpPr>
        <p:spPr>
          <a:xfrm>
            <a:off x="4326361" y="3584481"/>
            <a:ext cx="114784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Object 207"/>
          <p:cNvSpPr txBox="1"/>
          <p:nvPr>
            <p:custDataLst>
              <p:tags r:id="rId12"/>
            </p:custDataLst>
          </p:nvPr>
        </p:nvSpPr>
        <p:spPr>
          <a:xfrm>
            <a:off x="4300963" y="1827821"/>
            <a:ext cx="1153202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bject 209"/>
          <p:cNvSpPr txBox="1"/>
          <p:nvPr>
            <p:custDataLst>
              <p:tags r:id="rId13"/>
            </p:custDataLst>
          </p:nvPr>
        </p:nvSpPr>
        <p:spPr>
          <a:xfrm>
            <a:off x="4294611" y="949491"/>
            <a:ext cx="1154543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900" spc="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Object 205"/>
          <p:cNvSpPr txBox="1"/>
          <p:nvPr>
            <p:custDataLst>
              <p:tags r:id="rId14"/>
            </p:custDataLst>
          </p:nvPr>
        </p:nvSpPr>
        <p:spPr>
          <a:xfrm>
            <a:off x="4326361" y="2706151"/>
            <a:ext cx="114784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bject 205"/>
          <p:cNvSpPr txBox="1"/>
          <p:nvPr>
            <p:custDataLst>
              <p:tags r:id="rId15"/>
            </p:custDataLst>
          </p:nvPr>
        </p:nvSpPr>
        <p:spPr>
          <a:xfrm>
            <a:off x="4326361" y="4462811"/>
            <a:ext cx="114784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/>
              <a:t>成员</a:t>
            </a:r>
            <a:r>
              <a:rPr lang="zh-CN" altLang="en-US" sz="4000" dirty="0"/>
              <a:t>贡献</a:t>
            </a:r>
            <a:endParaRPr lang="zh-CN" altLang="en-US" sz="4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defTabSz="457200">
              <a:lnSpc>
                <a:spcPct val="125000"/>
              </a:lnSpc>
            </a:pP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602"/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5</a:t>
            </a:r>
            <a:endParaRPr lang="en-US" altLang="zh-CN" sz="13100" b="1" i="0" dirty="0">
              <a:gradFill flip="none" rotWithShape="1">
                <a:gsLst>
                  <a:gs pos="0">
                    <a:srgbClr val="D7C1A9"/>
                  </a:gs>
                  <a:gs pos="74418">
                    <a:srgbClr val="D7C1A9">
                      <a:alpha val="0"/>
                    </a:srgbClr>
                  </a:gs>
                </a:gsLst>
                <a:lin ang="5400000"/>
              </a:gradFill>
              <a:latin typeface="+mj-ea"/>
              <a:ea typeface="+mj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807085" y="2801162"/>
            <a:ext cx="48019" cy="845952"/>
          </a:xfrm>
          <a:prstGeom prst="roundRect">
            <a:avLst>
              <a:gd name="adj" fmla="val 5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成员贡献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52855" y="1587500"/>
          <a:ext cx="9829800" cy="343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57"/>
                <a:gridCol w="1404257"/>
                <a:gridCol w="1404257"/>
                <a:gridCol w="1404258"/>
                <a:gridCol w="1404257"/>
                <a:gridCol w="1404257"/>
                <a:gridCol w="1404257"/>
              </a:tblGrid>
              <a:tr h="62928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姓名</a:t>
                      </a:r>
                      <a:endParaRPr lang="zh-CN" altLang="en-US" dirty="0"/>
                    </a:p>
                  </a:txBody>
                  <a:tcPr anchor="ctr">
                    <a:lnTlToBr>
                      <a:noFill/>
                    </a:lnTlToBr>
                    <a:solidFill>
                      <a:srgbClr val="A620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需求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E0CF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设计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E0CF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编码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E0CF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E0CFBD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项目管理</a:t>
                      </a:r>
                      <a:r>
                        <a:rPr lang="en-US" altLang="zh-CN" dirty="0"/>
                        <a:t>*</a:t>
                      </a:r>
                      <a:endParaRPr lang="en-US" altLang="zh-CN" dirty="0"/>
                    </a:p>
                  </a:txBody>
                  <a:tcPr anchor="ctr">
                    <a:solidFill>
                      <a:srgbClr val="E0CFBD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小计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E0CFBD"/>
                    </a:solidFill>
                  </a:tcPr>
                </a:tc>
              </a:tr>
              <a:tr h="62928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温子墨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A620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40%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25%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20%</a:t>
                      </a:r>
                      <a:endParaRPr lang="en-US" altLang="zh-CN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25%</a:t>
                      </a:r>
                      <a:endParaRPr lang="en-US" altLang="zh-CN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92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杨可凡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A620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25%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30%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40%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10%</a:t>
                      </a:r>
                      <a:endParaRPr lang="en-US" altLang="zh-CN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sym typeface="+mn-ea"/>
                        </a:rPr>
                        <a:t>25%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92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蒋宸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A620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30%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30%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15%</a:t>
                      </a:r>
                      <a:endParaRPr lang="en-US" altLang="zh-CN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35%</a:t>
                      </a:r>
                      <a:endParaRPr lang="en-US" altLang="zh-CN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sym typeface="+mn-ea"/>
                        </a:rPr>
                        <a:t>25%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12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VITOR JIALE ZHNANG</a:t>
                      </a:r>
                      <a:endParaRPr lang="en-US" altLang="zh-CN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A620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30%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25%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sym typeface="+mn-ea"/>
                        </a:rPr>
                        <a:t>15%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35%</a:t>
                      </a:r>
                      <a:endParaRPr lang="en-US" altLang="zh-CN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sym typeface="+mn-ea"/>
                        </a:rPr>
                        <a:t>25%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1252590" y="5290490"/>
            <a:ext cx="9671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注：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项目管理包括项目计划、报告、沟通与协调等。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95160" y="2667000"/>
            <a:ext cx="7054894" cy="1066800"/>
          </a:xfrm>
        </p:spPr>
        <p:txBody>
          <a:bodyPr/>
          <a:lstStyle/>
          <a:p>
            <a:pPr algn="ctr"/>
            <a:r>
              <a:rPr lang="zh-CN" altLang="en-US" sz="6600" dirty="0"/>
              <a:t>感谢您的关注</a:t>
            </a:r>
            <a:endParaRPr lang="en-US" altLang="zh-CN" sz="6600" dirty="0"/>
          </a:p>
          <a:p>
            <a:pPr algn="ctr"/>
            <a:r>
              <a:rPr lang="en-US" altLang="zh-CN" sz="3600" b="0" dirty="0"/>
              <a:t>THANK YOU</a:t>
            </a:r>
            <a:endParaRPr lang="zh-CN" altLang="en-US" sz="36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>
                <a:sym typeface="+mn-ea"/>
              </a:rPr>
              <a:t>系统演示</a:t>
            </a:r>
            <a:endParaRPr lang="zh-CN" altLang="en-US" sz="4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defTabSz="457200">
              <a:lnSpc>
                <a:spcPct val="125000"/>
              </a:lnSpc>
            </a:pP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602"/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1</a:t>
            </a:r>
            <a:endParaRPr lang="zh-CN" altLang="en-US" sz="1000" b="1" dirty="0">
              <a:latin typeface="+mj-ea"/>
              <a:ea typeface="+mj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807085" y="2801162"/>
            <a:ext cx="48019" cy="845952"/>
          </a:xfrm>
          <a:prstGeom prst="roundRect">
            <a:avLst>
              <a:gd name="adj" fmla="val 5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/>
              <a:t>架构</a:t>
            </a:r>
            <a:r>
              <a:rPr lang="zh-CN" altLang="pt-BR" sz="4000" dirty="0"/>
              <a:t>与关键</a:t>
            </a:r>
            <a:r>
              <a:rPr lang="zh-CN" altLang="pt-BR" sz="4000" dirty="0"/>
              <a:t>技术</a:t>
            </a:r>
            <a:endParaRPr lang="zh-CN" altLang="pt-BR" sz="4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defTabSz="457200">
              <a:lnSpc>
                <a:spcPct val="125000"/>
              </a:lnSpc>
            </a:pP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602"/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2</a:t>
            </a:r>
            <a:endParaRPr lang="zh-CN" altLang="en-US" sz="1000" b="1" dirty="0">
              <a:latin typeface="+mj-ea"/>
              <a:ea typeface="+mj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807085" y="2801162"/>
            <a:ext cx="48019" cy="845952"/>
          </a:xfrm>
          <a:prstGeom prst="roundRect">
            <a:avLst>
              <a:gd name="adj" fmla="val 5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use cas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9840" y="1275715"/>
            <a:ext cx="7042785" cy="506920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用例视图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: 一个圆顶角，剪去另一个顶角 6"/>
          <p:cNvSpPr/>
          <p:nvPr/>
        </p:nvSpPr>
        <p:spPr>
          <a:xfrm rot="16200000" flipV="1">
            <a:off x="6012180" y="-2283460"/>
            <a:ext cx="76835" cy="7041515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4" name="矩形: 一个圆顶角，剪去另一个顶角 6"/>
          <p:cNvSpPr/>
          <p:nvPr/>
        </p:nvSpPr>
        <p:spPr>
          <a:xfrm rot="16200000">
            <a:off x="6000115" y="2887980"/>
            <a:ext cx="90170" cy="7035165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0325" y="3943350"/>
            <a:ext cx="2313305" cy="2640330"/>
            <a:chOff x="5675801" y="1699481"/>
            <a:chExt cx="5597387" cy="3892384"/>
          </a:xfrm>
        </p:grpSpPr>
        <p:grpSp>
          <p:nvGrpSpPr>
            <p:cNvPr id="5" name="组合 4"/>
            <p:cNvGrpSpPr/>
            <p:nvPr/>
          </p:nvGrpSpPr>
          <p:grpSpPr>
            <a:xfrm>
              <a:off x="5675801" y="1699481"/>
              <a:ext cx="5597387" cy="3892384"/>
              <a:chOff x="460308" y="1699481"/>
              <a:chExt cx="5122345" cy="3892384"/>
            </a:xfrm>
          </p:grpSpPr>
          <p:sp>
            <p:nvSpPr>
              <p:cNvPr id="6" name="矩形: 圆角 20"/>
              <p:cNvSpPr/>
              <p:nvPr>
                <p:custDataLst>
                  <p:tags r:id="rId2"/>
                </p:custDataLst>
              </p:nvPr>
            </p:nvSpPr>
            <p:spPr>
              <a:xfrm>
                <a:off x="460308" y="1699481"/>
                <a:ext cx="5122345" cy="3884895"/>
              </a:xfrm>
              <a:prstGeom prst="roundRect">
                <a:avLst>
                  <a:gd name="adj" fmla="val 529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" name="半闭框 21"/>
              <p:cNvSpPr/>
              <p:nvPr>
                <p:custDataLst>
                  <p:tags r:id="rId3"/>
                </p:custDataLst>
              </p:nvPr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矩形: 圆顶角 19"/>
            <p:cNvSpPr/>
            <p:nvPr>
              <p:custDataLst>
                <p:tags r:id="rId4"/>
              </p:custDataLst>
            </p:nvPr>
          </p:nvSpPr>
          <p:spPr>
            <a:xfrm rot="10800000">
              <a:off x="6293035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108585" y="4126865"/>
            <a:ext cx="2265045" cy="2310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/>
              <a:t>调用大模型生成</a:t>
            </a:r>
            <a:endParaRPr lang="zh-CN" altLang="en-US"/>
          </a:p>
          <a:p>
            <a:r>
              <a:rPr lang="zh-CN" altLang="en-US" sz="1600"/>
              <a:t>该用例是系统最核心的功能之一，涵盖了文生文、图生文、文生图、文生</a:t>
            </a:r>
            <a:r>
              <a:rPr lang="en-US" altLang="zh-CN" sz="1600"/>
              <a:t>3D </a:t>
            </a:r>
            <a:r>
              <a:rPr lang="zh-CN" altLang="en-US" sz="1600"/>
              <a:t>等子功能。它涉及多个构架组件，体现了系统对异步请求调度、多模型路由与负载均衡的支持。</a:t>
            </a:r>
            <a:endParaRPr lang="zh-CN" altLang="en-US" sz="1600"/>
          </a:p>
        </p:txBody>
      </p:sp>
      <p:cxnSp>
        <p:nvCxnSpPr>
          <p:cNvPr id="12" name="直接箭头连接符 11"/>
          <p:cNvCxnSpPr>
            <a:stCxn id="6" idx="3"/>
          </p:cNvCxnSpPr>
          <p:nvPr/>
        </p:nvCxnSpPr>
        <p:spPr>
          <a:xfrm flipV="1">
            <a:off x="2373630" y="5027295"/>
            <a:ext cx="1267460" cy="233680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>
            <p:custDataLst>
              <p:tags r:id="rId6"/>
            </p:custDataLst>
          </p:nvPr>
        </p:nvGrpSpPr>
        <p:grpSpPr>
          <a:xfrm>
            <a:off x="9718675" y="1019175"/>
            <a:ext cx="2397125" cy="2341880"/>
            <a:chOff x="5675801" y="1699481"/>
            <a:chExt cx="5597387" cy="3892384"/>
          </a:xfrm>
        </p:grpSpPr>
        <p:grpSp>
          <p:nvGrpSpPr>
            <p:cNvPr id="16" name="组合 15"/>
            <p:cNvGrpSpPr/>
            <p:nvPr/>
          </p:nvGrpSpPr>
          <p:grpSpPr>
            <a:xfrm>
              <a:off x="5675801" y="1699481"/>
              <a:ext cx="5597387" cy="3892384"/>
              <a:chOff x="460308" y="1699481"/>
              <a:chExt cx="5122345" cy="3892384"/>
            </a:xfrm>
          </p:grpSpPr>
          <p:sp>
            <p:nvSpPr>
              <p:cNvPr id="19" name="矩形: 圆角 20"/>
              <p:cNvSpPr/>
              <p:nvPr>
                <p:custDataLst>
                  <p:tags r:id="rId7"/>
                </p:custDataLst>
              </p:nvPr>
            </p:nvSpPr>
            <p:spPr>
              <a:xfrm>
                <a:off x="460308" y="1699481"/>
                <a:ext cx="5122345" cy="3884895"/>
              </a:xfrm>
              <a:prstGeom prst="roundRect">
                <a:avLst>
                  <a:gd name="adj" fmla="val 529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" name="半闭框 23"/>
              <p:cNvSpPr/>
              <p:nvPr>
                <p:custDataLst>
                  <p:tags r:id="rId8"/>
                </p:custDataLst>
              </p:nvPr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矩形: 圆顶角 19"/>
            <p:cNvSpPr/>
            <p:nvPr>
              <p:custDataLst>
                <p:tags r:id="rId9"/>
              </p:custDataLst>
            </p:nvPr>
          </p:nvSpPr>
          <p:spPr>
            <a:xfrm rot="10800000">
              <a:off x="6293035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>
            <p:custDataLst>
              <p:tags r:id="rId10"/>
            </p:custDataLst>
          </p:nvPr>
        </p:nvSpPr>
        <p:spPr>
          <a:xfrm>
            <a:off x="9783445" y="1181735"/>
            <a:ext cx="2239010" cy="2038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用户权限</a:t>
            </a:r>
            <a:r>
              <a:rPr lang="en-US" altLang="zh-CN" b="1"/>
              <a:t>/</a:t>
            </a:r>
            <a:r>
              <a:rPr lang="zh-CN" altLang="en-US" b="1"/>
              <a:t>订阅管理</a:t>
            </a:r>
            <a:endParaRPr lang="zh-CN" altLang="en-US"/>
          </a:p>
          <a:p>
            <a:r>
              <a:rPr lang="zh-CN" altLang="en-US" sz="1600"/>
              <a:t>本用例说明了系统对用户权限控制的架构设计。部分高级功能仅对已订阅高级会员开放。该场景涉及</a:t>
            </a:r>
            <a:r>
              <a:rPr lang="zh-CN" altLang="en-US" sz="1600"/>
              <a:t>多个关键安全性设计点，保障系统功能分级和资源合理使用。</a:t>
            </a:r>
            <a:endParaRPr lang="zh-CN" altLang="en-US" sz="1600"/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8502015" y="1797050"/>
            <a:ext cx="1223010" cy="485140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>
            <p:custDataLst>
              <p:tags r:id="rId11"/>
            </p:custDataLst>
          </p:nvPr>
        </p:nvGrpSpPr>
        <p:grpSpPr>
          <a:xfrm>
            <a:off x="9730105" y="3777615"/>
            <a:ext cx="2397125" cy="2805430"/>
            <a:chOff x="5675801" y="1699481"/>
            <a:chExt cx="5597387" cy="3892384"/>
          </a:xfrm>
        </p:grpSpPr>
        <p:grpSp>
          <p:nvGrpSpPr>
            <p:cNvPr id="30" name="组合 29"/>
            <p:cNvGrpSpPr/>
            <p:nvPr/>
          </p:nvGrpSpPr>
          <p:grpSpPr>
            <a:xfrm>
              <a:off x="5675801" y="1699481"/>
              <a:ext cx="5597387" cy="3892384"/>
              <a:chOff x="460308" y="1699481"/>
              <a:chExt cx="5122345" cy="3892384"/>
            </a:xfrm>
          </p:grpSpPr>
          <p:sp>
            <p:nvSpPr>
              <p:cNvPr id="31" name="矩形: 圆角 20"/>
              <p:cNvSpPr/>
              <p:nvPr>
                <p:custDataLst>
                  <p:tags r:id="rId12"/>
                </p:custDataLst>
              </p:nvPr>
            </p:nvSpPr>
            <p:spPr>
              <a:xfrm>
                <a:off x="460308" y="1699481"/>
                <a:ext cx="5122345" cy="3884895"/>
              </a:xfrm>
              <a:prstGeom prst="roundRect">
                <a:avLst>
                  <a:gd name="adj" fmla="val 529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半闭框 31"/>
              <p:cNvSpPr/>
              <p:nvPr>
                <p:custDataLst>
                  <p:tags r:id="rId13"/>
                </p:custDataLst>
              </p:nvPr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矩形: 圆顶角 19"/>
            <p:cNvSpPr/>
            <p:nvPr>
              <p:custDataLst>
                <p:tags r:id="rId14"/>
              </p:custDataLst>
            </p:nvPr>
          </p:nvSpPr>
          <p:spPr>
            <a:xfrm rot="10800000">
              <a:off x="6293035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4" name="文本框 33"/>
          <p:cNvSpPr txBox="1"/>
          <p:nvPr>
            <p:custDataLst>
              <p:tags r:id="rId15"/>
            </p:custDataLst>
          </p:nvPr>
        </p:nvSpPr>
        <p:spPr>
          <a:xfrm>
            <a:off x="9794875" y="3947160"/>
            <a:ext cx="2239010" cy="2503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模型微调</a:t>
            </a:r>
            <a:endParaRPr lang="zh-CN" altLang="en-US"/>
          </a:p>
          <a:p>
            <a:r>
              <a:rPr lang="zh-CN" altLang="en-US" sz="1600"/>
              <a:t>本用例体现了系统在模型适配方面的高级能力。用户可上传特定行业的数据集，</a:t>
            </a:r>
            <a:r>
              <a:rPr lang="zh-CN" altLang="en-US" sz="1600">
                <a:sym typeface="+mn-ea"/>
              </a:rPr>
              <a:t>触发</a:t>
            </a:r>
            <a:r>
              <a:rPr lang="zh-CN" altLang="en-US" sz="1600"/>
              <a:t>后台的分布式微调流程，实现模型在指定场景下的知识迁移。该流程涉及多个架构模块，是体现系统训练能力的重要用例。</a:t>
            </a:r>
            <a:endParaRPr lang="zh-CN" altLang="en-US" sz="1600"/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9088120" y="5251450"/>
            <a:ext cx="629285" cy="379730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>
            <p:custDataLst>
              <p:tags r:id="rId16"/>
            </p:custDataLst>
          </p:nvPr>
        </p:nvGrpSpPr>
        <p:grpSpPr>
          <a:xfrm>
            <a:off x="55245" y="1028700"/>
            <a:ext cx="2314575" cy="2748280"/>
            <a:chOff x="5675801" y="1699481"/>
            <a:chExt cx="5597387" cy="3892384"/>
          </a:xfrm>
        </p:grpSpPr>
        <p:grpSp>
          <p:nvGrpSpPr>
            <p:cNvPr id="37" name="组合 36"/>
            <p:cNvGrpSpPr/>
            <p:nvPr/>
          </p:nvGrpSpPr>
          <p:grpSpPr>
            <a:xfrm>
              <a:off x="5675801" y="1699481"/>
              <a:ext cx="5597387" cy="3892384"/>
              <a:chOff x="460308" y="1699481"/>
              <a:chExt cx="5122345" cy="3892384"/>
            </a:xfrm>
          </p:grpSpPr>
          <p:sp>
            <p:nvSpPr>
              <p:cNvPr id="38" name="矩形: 圆角 20"/>
              <p:cNvSpPr/>
              <p:nvPr>
                <p:custDataLst>
                  <p:tags r:id="rId17"/>
                </p:custDataLst>
              </p:nvPr>
            </p:nvSpPr>
            <p:spPr>
              <a:xfrm>
                <a:off x="460308" y="1699481"/>
                <a:ext cx="5122345" cy="3884895"/>
              </a:xfrm>
              <a:prstGeom prst="roundRect">
                <a:avLst>
                  <a:gd name="adj" fmla="val 529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半闭框 38"/>
              <p:cNvSpPr/>
              <p:nvPr>
                <p:custDataLst>
                  <p:tags r:id="rId18"/>
                </p:custDataLst>
              </p:nvPr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矩形: 圆顶角 19"/>
            <p:cNvSpPr/>
            <p:nvPr>
              <p:custDataLst>
                <p:tags r:id="rId19"/>
              </p:custDataLst>
            </p:nvPr>
          </p:nvSpPr>
          <p:spPr>
            <a:xfrm rot="10800000">
              <a:off x="6293035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1" name="文本框 40"/>
          <p:cNvSpPr txBox="1"/>
          <p:nvPr>
            <p:custDataLst>
              <p:tags r:id="rId20"/>
            </p:custDataLst>
          </p:nvPr>
        </p:nvSpPr>
        <p:spPr>
          <a:xfrm>
            <a:off x="113665" y="1165225"/>
            <a:ext cx="2239010" cy="2517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任务状态查询</a:t>
            </a:r>
            <a:endParaRPr lang="zh-CN" altLang="en-US"/>
          </a:p>
          <a:p>
            <a:r>
              <a:rPr lang="zh-CN" altLang="en-US" sz="1600"/>
              <a:t>多模态模型任务具有一定计算时间，用户提交请求后可随时查询状态，并在任务完成后获取结果。该用例体现了任务管理系统与数据库、缓存系统的交互逻辑，是系统可用性和交互性的关键体现。</a:t>
            </a:r>
            <a:endParaRPr lang="zh-CN" altLang="en-US" sz="1600"/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360295" y="2433955"/>
            <a:ext cx="4347845" cy="235140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部署视图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1945763802" name="图片 1" descr="图示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6655" y="1336040"/>
            <a:ext cx="5671185" cy="5086985"/>
          </a:xfrm>
          <a:prstGeom prst="rect">
            <a:avLst/>
          </a:prstGeom>
        </p:spPr>
      </p:pic>
      <p:sp>
        <p:nvSpPr>
          <p:cNvPr id="4" name="矩形: 圆角 16"/>
          <p:cNvSpPr/>
          <p:nvPr/>
        </p:nvSpPr>
        <p:spPr>
          <a:xfrm>
            <a:off x="563245" y="1336040"/>
            <a:ext cx="5105400" cy="5087620"/>
          </a:xfrm>
          <a:prstGeom prst="roundRect">
            <a:avLst>
              <a:gd name="adj" fmla="val 472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5962650" y="1363345"/>
            <a:ext cx="0" cy="5071110"/>
          </a:xfrm>
          <a:prstGeom prst="line">
            <a:avLst/>
          </a:prstGeom>
          <a:ln w="31750" cap="rnd">
            <a:solidFill>
              <a:srgbClr val="9F081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80462" y="2014046"/>
            <a:ext cx="4157610" cy="0"/>
          </a:xfrm>
          <a:prstGeom prst="line">
            <a:avLst/>
          </a:prstGeom>
          <a:ln>
            <a:solidFill>
              <a:srgbClr val="9F081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505902" y="1363474"/>
            <a:ext cx="3195955" cy="650875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rgbClr val="A62038"/>
                </a:solidFill>
              </a:rPr>
              <a:t>客户端</a:t>
            </a:r>
            <a:r>
              <a:rPr lang="en-US" altLang="zh-CN" sz="2800" b="1" dirty="0">
                <a:solidFill>
                  <a:srgbClr val="A62038"/>
                </a:solidFill>
              </a:rPr>
              <a:t>/</a:t>
            </a:r>
            <a:r>
              <a:rPr lang="zh-CN" altLang="en-US" sz="2800" b="1" dirty="0">
                <a:solidFill>
                  <a:srgbClr val="A62038"/>
                </a:solidFill>
              </a:rPr>
              <a:t>服务器架构</a:t>
            </a:r>
            <a:endParaRPr lang="zh-CN" altLang="en-US" sz="2800" b="1" dirty="0">
              <a:solidFill>
                <a:srgbClr val="A62038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80770" y="2103042"/>
            <a:ext cx="4483100" cy="42837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用户通过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Web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浏览器访问系统，前端采用响应式设计。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API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服务器部署核心组件：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Boot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运行后端业务逻辑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MySQL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：存储用户信息、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工作记录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Redis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：缓存高频访问数据和会话信息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计算服务器负责模型推理、微调训练等计算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密集型任务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所有外部通信通过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加密。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数据库与应用服务器分离部署，保证数据安全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逻辑</a:t>
            </a:r>
            <a:r>
              <a:rPr lang="zh-CN" altLang="en-US" dirty="0">
                <a:sym typeface="+mn-ea"/>
              </a:rPr>
              <a:t>视图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71120" y="1182370"/>
            <a:ext cx="6024245" cy="5137150"/>
          </a:xfrm>
        </p:spPr>
        <p:txBody>
          <a:bodyPr/>
          <a:lstStyle/>
          <a:p>
            <a:r>
              <a:rPr lang="zh-CN" altLang="en-US" dirty="0"/>
              <a:t>分层逻辑架构</a:t>
            </a:r>
            <a:endParaRPr lang="zh-CN" altLang="en-US" dirty="0"/>
          </a:p>
          <a:p>
            <a:pPr lvl="1"/>
            <a:r>
              <a:rPr lang="zh-CN" altLang="en-US" sz="1800" dirty="0">
                <a:solidFill>
                  <a:srgbClr val="A62038"/>
                </a:solidFill>
              </a:rPr>
              <a:t>表现层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是系统与用户或其他外部系统直接交互的顶层模块，为用户提供直观的界面或接口，同时隐藏底层业务逻辑和数据处理细节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A62038"/>
                </a:solidFill>
              </a:rPr>
              <a:t>控制层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负责处理来自前端的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请求，并将其转发至业务逻辑层。控制层还承担参数验证、异常捕获与路由分发的职责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A62038"/>
                </a:solidFill>
              </a:rPr>
              <a:t>服务层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负责系统核心功能的实现，如模型路由、微调任务构造、权限校验等，封装了主要的应用逻辑。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0" y="1182688"/>
            <a:ext cx="5943600" cy="513651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6100445" y="1822450"/>
            <a:ext cx="1128395" cy="41211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" idx="3"/>
          </p:cNvCxnSpPr>
          <p:nvPr/>
        </p:nvCxnSpPr>
        <p:spPr>
          <a:xfrm flipV="1">
            <a:off x="6095365" y="3298190"/>
            <a:ext cx="3615055" cy="3498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6108065" y="4390390"/>
            <a:ext cx="1243965" cy="933450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矩形: 圆角 2"/>
          <p:cNvSpPr/>
          <p:nvPr/>
        </p:nvSpPr>
        <p:spPr>
          <a:xfrm>
            <a:off x="136525" y="975995"/>
            <a:ext cx="5958840" cy="5343525"/>
          </a:xfrm>
          <a:prstGeom prst="roundRect">
            <a:avLst>
              <a:gd name="adj" fmla="val 52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半闭框 13"/>
          <p:cNvSpPr/>
          <p:nvPr/>
        </p:nvSpPr>
        <p:spPr>
          <a:xfrm rot="10800000">
            <a:off x="5596890" y="5840095"/>
            <a:ext cx="498475" cy="478790"/>
          </a:xfrm>
          <a:prstGeom prst="halfFrame">
            <a:avLst/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矩形: 圆顶角 14"/>
          <p:cNvSpPr/>
          <p:nvPr/>
        </p:nvSpPr>
        <p:spPr>
          <a:xfrm rot="10800000">
            <a:off x="356566" y="976206"/>
            <a:ext cx="1032938" cy="2352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0CFB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逻辑</a:t>
            </a:r>
            <a:r>
              <a:rPr lang="zh-CN" altLang="en-US" dirty="0">
                <a:sym typeface="+mn-ea"/>
              </a:rPr>
              <a:t>视图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64770" y="1182370"/>
            <a:ext cx="6030595" cy="5137150"/>
          </a:xfrm>
        </p:spPr>
        <p:txBody>
          <a:bodyPr/>
          <a:lstStyle/>
          <a:p>
            <a:r>
              <a:rPr lang="zh-CN" altLang="en-US" dirty="0"/>
              <a:t>分层逻辑架构</a:t>
            </a:r>
            <a:endParaRPr lang="zh-CN" altLang="en-US" dirty="0"/>
          </a:p>
          <a:p>
            <a:pPr lvl="1"/>
            <a:r>
              <a:rPr lang="zh-CN" altLang="en-US" sz="1800" dirty="0">
                <a:solidFill>
                  <a:srgbClr val="A62038"/>
                </a:solidFill>
              </a:rPr>
              <a:t>数据模型层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定义了系统的核心数据结构，例如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表示用户实体，包含用户名、邮箱、订阅等级等。这些模型类通常与数据库表结构一一对应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A62038"/>
                </a:solidFill>
              </a:rPr>
              <a:t>数据访问层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封装了对数据库的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CRUD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操作，通过对应的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Repository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类访问持久化数据，基于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ORM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工具实现，与数据库保持良好的结构映射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A62038"/>
                </a:solidFill>
              </a:rPr>
              <a:t>外部服务层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是系统与外部第三方服务、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或数据存储交互的模块，解耦核心业务逻辑与外部依赖，确保系统能够安全、高效地集成外部资源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0" y="1182688"/>
            <a:ext cx="5943600" cy="513651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6093460" y="1978025"/>
            <a:ext cx="260350" cy="317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3" idx="3"/>
          </p:cNvCxnSpPr>
          <p:nvPr/>
        </p:nvCxnSpPr>
        <p:spPr>
          <a:xfrm>
            <a:off x="6095365" y="3750945"/>
            <a:ext cx="3694430" cy="102679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6100445" y="5381625"/>
            <a:ext cx="1078230" cy="1841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矩形: 圆角 2"/>
          <p:cNvSpPr/>
          <p:nvPr/>
        </p:nvSpPr>
        <p:spPr>
          <a:xfrm>
            <a:off x="136525" y="975995"/>
            <a:ext cx="5958840" cy="5343525"/>
          </a:xfrm>
          <a:prstGeom prst="roundRect">
            <a:avLst>
              <a:gd name="adj" fmla="val 52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半闭框 13"/>
          <p:cNvSpPr/>
          <p:nvPr/>
        </p:nvSpPr>
        <p:spPr>
          <a:xfrm rot="10800000">
            <a:off x="5596890" y="5840095"/>
            <a:ext cx="498475" cy="478790"/>
          </a:xfrm>
          <a:prstGeom prst="halfFrame">
            <a:avLst/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: 圆顶角 14"/>
          <p:cNvSpPr/>
          <p:nvPr/>
        </p:nvSpPr>
        <p:spPr>
          <a:xfrm rot="10800000">
            <a:off x="356566" y="976206"/>
            <a:ext cx="1032938" cy="2352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0CFB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进程视图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22" name="矩形: 一个圆顶角，剪去另一个顶角 21"/>
          <p:cNvSpPr/>
          <p:nvPr>
            <p:custDataLst>
              <p:tags r:id="rId1"/>
            </p:custDataLst>
          </p:nvPr>
        </p:nvSpPr>
        <p:spPr>
          <a:xfrm rot="16200000">
            <a:off x="7650480" y="2498725"/>
            <a:ext cx="2428875" cy="5422900"/>
          </a:xfrm>
          <a:prstGeom prst="snipRoundRect">
            <a:avLst>
              <a:gd name="adj1" fmla="val 0"/>
              <a:gd name="adj2" fmla="val 0"/>
            </a:avLst>
          </a:prstGeom>
        </p:spPr>
        <p:style>
          <a:lnRef idx="0">
            <a:srgbClr val="FFFFFF"/>
          </a:lnRef>
          <a:fillRef idx="1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: 一个圆顶角，剪去另一个顶角 22"/>
          <p:cNvSpPr/>
          <p:nvPr>
            <p:custDataLst>
              <p:tags r:id="rId2"/>
            </p:custDataLst>
          </p:nvPr>
        </p:nvSpPr>
        <p:spPr>
          <a:xfrm rot="16200000">
            <a:off x="2073275" y="2400935"/>
            <a:ext cx="2426970" cy="561848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E0CFBD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: 一个圆顶角，剪去另一个顶角 20"/>
          <p:cNvSpPr/>
          <p:nvPr>
            <p:custDataLst>
              <p:tags r:id="rId3"/>
            </p:custDataLst>
          </p:nvPr>
        </p:nvSpPr>
        <p:spPr>
          <a:xfrm rot="16200000">
            <a:off x="7470775" y="-193675"/>
            <a:ext cx="2787650" cy="54229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Object 1105"/>
          <p:cNvSpPr txBox="1"/>
          <p:nvPr>
            <p:custDataLst>
              <p:tags r:id="rId4"/>
            </p:custDataLst>
          </p:nvPr>
        </p:nvSpPr>
        <p:spPr>
          <a:xfrm>
            <a:off x="7062470" y="1238885"/>
            <a:ext cx="3605530" cy="54864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前端客户端</a:t>
            </a:r>
            <a:r>
              <a:rPr lang="zh-CN" altLang="en-US" sz="2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进程</a:t>
            </a:r>
            <a:endParaRPr lang="zh-CN" altLang="en-US" sz="2800" b="0" i="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Object 1106"/>
          <p:cNvSpPr txBox="1"/>
          <p:nvPr>
            <p:custDataLst>
              <p:tags r:id="rId5"/>
            </p:custDataLst>
          </p:nvPr>
        </p:nvSpPr>
        <p:spPr>
          <a:xfrm>
            <a:off x="6308090" y="1909445"/>
            <a:ext cx="4737735" cy="189357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负责发起多模态请求</a:t>
            </a:r>
            <a:endParaRPr lang="zh-CN" altLang="en-US" b="0" i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通过</a:t>
            </a:r>
            <a:r>
              <a:rPr lang="en-US" altLang="zh-CN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 HTTP </a:t>
            </a:r>
            <a:r>
              <a:rPr lang="zh-CN" altLang="en-US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协议访问后端</a:t>
            </a:r>
            <a:r>
              <a:rPr lang="en-US" altLang="zh-CN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 API </a:t>
            </a:r>
            <a:r>
              <a:rPr lang="zh-CN" altLang="en-US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接口</a:t>
            </a:r>
            <a:endParaRPr lang="zh-CN" altLang="en-US" b="0" i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运行在浏览器环境或移动应用容器中</a:t>
            </a:r>
            <a:endParaRPr lang="zh-CN" altLang="en-US" b="0" i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Object 1109"/>
          <p:cNvSpPr txBox="1"/>
          <p:nvPr>
            <p:custDataLst>
              <p:tags r:id="rId6"/>
            </p:custDataLst>
          </p:nvPr>
        </p:nvSpPr>
        <p:spPr>
          <a:xfrm>
            <a:off x="6954520" y="4093845"/>
            <a:ext cx="3605530" cy="54864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800" b="0" i="0" dirty="0">
                <a:solidFill>
                  <a:schemeClr val="bg1"/>
                </a:solidFill>
                <a:latin typeface="+mj-ea"/>
                <a:ea typeface="+mj-ea"/>
              </a:rPr>
              <a:t>数据库</a:t>
            </a:r>
            <a:r>
              <a:rPr lang="zh-CN" altLang="en-US" sz="2800" b="0" i="0" dirty="0">
                <a:solidFill>
                  <a:schemeClr val="bg1"/>
                </a:solidFill>
                <a:latin typeface="+mj-ea"/>
                <a:ea typeface="+mj-ea"/>
              </a:rPr>
              <a:t>进程</a:t>
            </a:r>
            <a:endParaRPr lang="zh-CN" altLang="en-US" sz="2800" b="0" i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Object 11010"/>
          <p:cNvSpPr txBox="1"/>
          <p:nvPr>
            <p:custDataLst>
              <p:tags r:id="rId7"/>
            </p:custDataLst>
          </p:nvPr>
        </p:nvSpPr>
        <p:spPr>
          <a:xfrm>
            <a:off x="6388100" y="4548505"/>
            <a:ext cx="4737735" cy="167894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+mj-ea"/>
              </a:rPr>
              <a:t>MySQL</a:t>
            </a:r>
            <a:r>
              <a:rPr lang="zh-CN" altLang="en-US" dirty="0">
                <a:solidFill>
                  <a:schemeClr val="bg1"/>
                </a:solidFill>
                <a:latin typeface="+mj-ea"/>
              </a:rPr>
              <a:t>服务</a:t>
            </a:r>
            <a:endParaRPr lang="zh-CN" altLang="en-US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+mj-ea"/>
              </a:rPr>
              <a:t>负责接收后端的存储请求</a:t>
            </a:r>
            <a:endParaRPr lang="zh-CN" altLang="en-US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+mj-ea"/>
              </a:rPr>
              <a:t>被动型进程，按需响应</a:t>
            </a:r>
            <a:endParaRPr lang="zh-CN" altLang="en-US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7" name="Object 11014"/>
          <p:cNvSpPr txBox="1"/>
          <p:nvPr>
            <p:custDataLst>
              <p:tags r:id="rId8"/>
            </p:custDataLst>
          </p:nvPr>
        </p:nvSpPr>
        <p:spPr>
          <a:xfrm>
            <a:off x="1293495" y="4077335"/>
            <a:ext cx="4191000" cy="54864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后端应用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+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计算服务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进程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18" name="Object 11015"/>
          <p:cNvSpPr txBox="1"/>
          <p:nvPr>
            <p:custDataLst>
              <p:tags r:id="rId9"/>
            </p:custDataLst>
          </p:nvPr>
        </p:nvSpPr>
        <p:spPr>
          <a:xfrm>
            <a:off x="681355" y="4670425"/>
            <a:ext cx="5071110" cy="167386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Spring Boot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框架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应用进程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内部线程池承担请求处理和响应回传等操作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将本地推理或训练任务转交计算服务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进程处理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</a:endParaRPr>
          </a:p>
        </p:txBody>
      </p:sp>
      <p:sp>
        <p:nvSpPr>
          <p:cNvPr id="6" name="矩形: 一个圆顶角，剪去另一个顶角 21"/>
          <p:cNvSpPr/>
          <p:nvPr>
            <p:custDataLst>
              <p:tags r:id="rId10"/>
            </p:custDataLst>
          </p:nvPr>
        </p:nvSpPr>
        <p:spPr>
          <a:xfrm rot="16200000">
            <a:off x="1892935" y="-291465"/>
            <a:ext cx="2787650" cy="561848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11" name="Object 1109"/>
          <p:cNvSpPr txBox="1"/>
          <p:nvPr>
            <p:custDataLst>
              <p:tags r:id="rId11"/>
            </p:custDataLst>
          </p:nvPr>
        </p:nvSpPr>
        <p:spPr>
          <a:xfrm>
            <a:off x="1293495" y="1238885"/>
            <a:ext cx="3605530" cy="548640"/>
          </a:xfrm>
          <a:prstGeom prst="rect">
            <a:avLst/>
          </a:prstGeom>
        </p:spPr>
        <p:txBody>
          <a:bodyPr vert="horz" rtlCol="0" anchor="ctr" anchorCtr="0">
            <a:noAutofit/>
          </a:bodyPr>
          <a:p>
            <a:pPr algn="l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多进程</a:t>
            </a:r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</a:rPr>
              <a:t>+</a:t>
            </a: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多线程</a:t>
            </a: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架构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667385" y="1909445"/>
            <a:ext cx="5339080" cy="1575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</a:rPr>
              <a:t>异步队列实现任务间的解耦与通信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</a:rPr>
              <a:t>服务化部署：服务进程&lt;-&gt;功能模块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</a:rPr>
              <a:t>可伸缩性 &amp; 健壮性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</a:endParaRPr>
          </a:p>
        </p:txBody>
      </p:sp>
      <p:pic>
        <p:nvPicPr>
          <p:cNvPr id="5" name="图片 4" descr="数据库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60160" y="4065905"/>
            <a:ext cx="576580" cy="576580"/>
          </a:xfrm>
          <a:prstGeom prst="rect">
            <a:avLst/>
          </a:prstGeom>
        </p:spPr>
      </p:pic>
      <p:pic>
        <p:nvPicPr>
          <p:cNvPr id="10" name="图片 9" descr="网页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90005" y="1238885"/>
            <a:ext cx="608965" cy="608965"/>
          </a:xfrm>
          <a:prstGeom prst="rect">
            <a:avLst/>
          </a:prstGeom>
        </p:spPr>
      </p:pic>
      <p:pic>
        <p:nvPicPr>
          <p:cNvPr id="15" name="图片 14" descr="服务器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61365" y="4093845"/>
            <a:ext cx="532130" cy="532130"/>
          </a:xfrm>
          <a:prstGeom prst="rect">
            <a:avLst/>
          </a:prstGeom>
        </p:spPr>
      </p:pic>
      <p:pic>
        <p:nvPicPr>
          <p:cNvPr id="16" name="图片 15" descr="箭头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56920" y="1250950"/>
            <a:ext cx="536575" cy="5365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11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12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13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14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15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16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17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18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19.xml><?xml version="1.0" encoding="utf-8"?>
<p:tagLst xmlns:p="http://schemas.openxmlformats.org/presentationml/2006/main">
  <p:tag name="KSO_WM_DIAGRAM_VIRTUALLY_FRAME" val="{&quot;height&quot;:438.9,&quot;left&quot;:12.749999413681167,&quot;top&quot;:79.5,&quot;width&quot;:209.25000058631886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DIAGRAM_VIRTUALLY_FRAME" val="{&quot;height&quot;:438.9,&quot;left&quot;:12.749999413681167,&quot;top&quot;:79.5,&quot;width&quot;:209.25000058631886}"/>
</p:tagLst>
</file>

<file path=ppt/tags/tag21.xml><?xml version="1.0" encoding="utf-8"?>
<p:tagLst xmlns:p="http://schemas.openxmlformats.org/presentationml/2006/main">
  <p:tag name="KSO_WM_DIAGRAM_VIRTUALLY_FRAME" val="{&quot;height&quot;:438.9,&quot;left&quot;:12.749999413681167,&quot;top&quot;:79.5,&quot;width&quot;:209.25000058631886}"/>
</p:tagLst>
</file>

<file path=ppt/tags/tag22.xml><?xml version="1.0" encoding="utf-8"?>
<p:tagLst xmlns:p="http://schemas.openxmlformats.org/presentationml/2006/main">
  <p:tag name="KSO_WM_DIAGRAM_VIRTUALLY_FRAME" val="{&quot;height&quot;:438.9,&quot;left&quot;:12.749999413681167,&quot;top&quot;:79.5,&quot;width&quot;:209.25000058631886}"/>
</p:tagLst>
</file>

<file path=ppt/tags/tag23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24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25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26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27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28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29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31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32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33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34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35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36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37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38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39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40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1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2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3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4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5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6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7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8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9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5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50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51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52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53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54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55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56.xml><?xml version="1.0" encoding="utf-8"?>
<p:tagLst xmlns:p="http://schemas.openxmlformats.org/presentationml/2006/main"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31636_1*n_h_h_f*1_2_1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DIAGRAM_VERSION" val="3"/>
  <p:tag name="KSO_WM_UNIT_SUBTYPE" val="a"/>
  <p:tag name="KSO_WM_UNIT_NOCLEAR" val="0"/>
  <p:tag name="KSO_WM_DIAGRAM_MAX_ITEMCNT" val="6"/>
  <p:tag name="KSO_WM_DIAGRAM_MIN_ITEMCNT" val="2"/>
  <p:tag name="KSO_WM_DIAGRAM_VIRTUALLY_FRAME" val="{&quot;height&quot;:403.5248962402344,&quot;left&quot;:38.92216186523437,&quot;top&quot;:95.31255187988282,&quot;width&quot;:892.2552628846892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1,&quot;transparency&quot;:1},{&quot;brightness&quot;:0,&quot;colorType&quot;:1,&quot;foreColorIndex&quot;:5,&quot;pos&quot;:0.019999999552965164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4"/>
  <p:tag name="KSO_WM_UNIT_FILL_TYPE" val="3"/>
  <p:tag name="KSO_WM_UNIT_TEXT_TYPE" val="1"/>
  <p:tag name="KSO_WM_UNIT_TEXT_LAYER_COUNT" val="1"/>
  <p:tag name="KSO_WM_UNIT_PRESET_TEXT" val="单击此处输入你的项正文，文字是您思想的提炼，请尽量言简意赅的阐述观点，单击此处输入你的项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7.xml><?xml version="1.0" encoding="utf-8"?>
<p:tagLst xmlns:p="http://schemas.openxmlformats.org/presentationml/2006/main"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231636_1*n_h_h_f*1_2_2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DIAGRAM_VERSION" val="3"/>
  <p:tag name="KSO_WM_DIAGRAM_MAX_ITEMCNT" val="6"/>
  <p:tag name="KSO_WM_DIAGRAM_MIN_ITEMCNT" val="2"/>
  <p:tag name="KSO_WM_DIAGRAM_VIRTUALLY_FRAME" val="{&quot;height&quot;:403.5248962402344,&quot;left&quot;:38.92216186523437,&quot;top&quot;:95.31255187988282,&quot;width&quot;:892.2552628846892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1,&quot;transparency&quot;:1},{&quot;brightness&quot;:0,&quot;colorType&quot;:1,&quot;foreColorIndex&quot;:5,&quot;pos&quot;:0.019999999552965164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4"/>
  <p:tag name="KSO_WM_UNIT_FILL_TYPE" val="3"/>
  <p:tag name="KSO_WM_UNIT_TEXT_TYPE" val="1"/>
  <p:tag name="KSO_WM_UNIT_TEXT_LAYER_COUNT" val="1"/>
  <p:tag name="KSO_WM_UNIT_PRESET_TEXT" val="单击此处输入你的项正文，文字是您思想的提炼，请尽量言简意赅的阐述观点，单击此处输入你的项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1_1"/>
  <p:tag name="KSO_WM_UNIT_ID" val="diagram20231636_1*n_h_h_i*1_2_1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TEXT_FILL_FORE_SCHEMECOLOR_INDEX_BRIGHTNESS" val="0.15"/>
  <p:tag name="KSO_WM_DIAGRAM_COLOR_TRICK" val="1"/>
  <p:tag name="KSO_WM_DIAGRAM_COLOR_TEXT_CAN_REMOVE" val="n"/>
  <p:tag name="KSO_WM_DIAGRAM_GROUP_CODE" val="n1-1"/>
  <p:tag name="KSO_WM_DIAGRAM_VERSION" val="3"/>
  <p:tag name="KSO_WM_DIAGRAM_MAX_ITEMCNT" val="6"/>
  <p:tag name="KSO_WM_DIAGRAM_MIN_ITEMCNT" val="2"/>
  <p:tag name="KSO_WM_DIAGRAM_VIRTUALLY_FRAME" val="{&quot;height&quot;:403.5248962402344,&quot;left&quot;:38.92216186523437,&quot;top&quot;:95.31255187988282,&quot;width&quot;:892.255262884689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2_1"/>
  <p:tag name="KSO_WM_UNIT_ID" val="diagram20231636_1*n_h_h_i*1_2_2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TEXT_FILL_FORE_SCHEMECOLOR_INDEX_BRIGHTNESS" val="0.15"/>
  <p:tag name="KSO_WM_DIAGRAM_COLOR_TRICK" val="1"/>
  <p:tag name="KSO_WM_DIAGRAM_COLOR_TEXT_CAN_REMOVE" val="n"/>
  <p:tag name="KSO_WM_DIAGRAM_GROUP_CODE" val="n1-1"/>
  <p:tag name="KSO_WM_DIAGRAM_VERSION" val="3"/>
  <p:tag name="KSO_WM_DIAGRAM_MAX_ITEMCNT" val="6"/>
  <p:tag name="KSO_WM_DIAGRAM_MIN_ITEMCNT" val="2"/>
  <p:tag name="KSO_WM_DIAGRAM_VIRTUALLY_FRAME" val="{&quot;height&quot;:403.5248962402344,&quot;left&quot;:38.92216186523437,&quot;top&quot;:95.31255187988282,&quot;width&quot;:892.255262884689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2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6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60.xml><?xml version="1.0" encoding="utf-8"?>
<p:tagLst xmlns:p="http://schemas.openxmlformats.org/presentationml/2006/main">
  <p:tag name="KSO_WM_BEAUTIFY_FLAG" val="#wm#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1636_1*n_h_i*1_1_2"/>
  <p:tag name="KSO_WM_TEMPLATE_CATEGORY" val="diagram"/>
  <p:tag name="KSO_WM_TEMPLATE_INDEX" val="20231636"/>
  <p:tag name="KSO_WM_UNIT_LAYERLEVEL" val="1_1_1"/>
  <p:tag name="KSO_WM_TAG_VERSION" val="3.0"/>
  <p:tag name="KSO_WM_DIAGRAM_VERSION" val="3"/>
  <p:tag name="KSO_WM_DIAGRAM_MAX_ITEMCNT" val="6"/>
  <p:tag name="KSO_WM_DIAGRAM_MIN_ITEMCNT" val="2"/>
  <p:tag name="KSO_WM_DIAGRAM_VIRTUALLY_FRAME" val="{&quot;height&quot;:403.5248962402344,&quot;left&quot;:38.92216186523437,&quot;top&quot;:95.31255187988282,&quot;width&quot;:892.2552628846892}"/>
  <p:tag name="KSO_WM_DIAGRAM_COLOR_MATCH_VALUE" val="{&quot;shape&quot;:{&quot;fill&quot;:{&quot;solid&quot;:{&quot;brightness&quot;:0.699999988079071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7"/>
  <p:tag name="KSO_WM_DIAGRAM_USE_COLOR_VALUE" val="{&quot;color_scheme&quot;:1,&quot;color_type&quot;:1,&quot;theme_color_indexes&quot;:[5,6,5,6,5,6]}"/>
</p:tagLst>
</file>

<file path=ppt/tags/tag6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36_1*n_h_a*1_1_1"/>
  <p:tag name="KSO_WM_TEMPLATE_CATEGORY" val="diagram"/>
  <p:tag name="KSO_WM_TEMPLATE_INDEX" val="20231636"/>
  <p:tag name="KSO_WM_UNIT_LAYERLEVEL" val="1_1_1"/>
  <p:tag name="KSO_WM_TAG_VERSION" val="3.0"/>
  <p:tag name="KSO_WM_DIAGRAM_GROUP_CODE" val="n1-1"/>
  <p:tag name="KSO_WM_UNIT_TYPE" val="n_h_a"/>
  <p:tag name="KSO_WM_UNIT_INDEX" val="1_1_1"/>
  <p:tag name="KSO_WM_UNIT_ISCONTENTSTITLE" val="0"/>
  <p:tag name="KSO_WM_UNIT_ISNUMDGMTITLE" val="0"/>
  <p:tag name="KSO_WM_UNIT_NOCLEAR" val="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03.5248962402344,&quot;left&quot;:38.92216186523437,&quot;top&quot;:95.31255187988282,&quot;width&quot;:892.255262884689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70"/>
  <p:tag name="KSO_WM_UNIT_TEXT_TYPE" val="1"/>
  <p:tag name="KSO_WM_UNIT_PRESET_TEXT" val="添加项标题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6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19_1*l_h_f*1_1_1"/>
  <p:tag name="KSO_WM_TEMPLATE_CATEGORY" val="diagram"/>
  <p:tag name="KSO_WM_TEMPLATE_INDEX" val="20233319"/>
  <p:tag name="KSO_WM_UNIT_LAYERLEVEL" val="1_1_1"/>
  <p:tag name="KSO_WM_TAG_VERSION" val="3.0"/>
  <p:tag name="KSO_WM_BEAUTIFY_FLAG" val="#wm#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"/>
  <p:tag name="KSO_WM_UNIT_TEXT_FILL_FORE_SCHEMECOLOR_INDEX" val="1"/>
  <p:tag name="KSO_WM_UNIT_TEXT_FILL_TYPE" val="1"/>
  <p:tag name="KSO_WM_DIAGRAM_MAX_ITEMCNT" val="2"/>
  <p:tag name="KSO_WM_DIAGRAM_MIN_ITEMCNT" val="2"/>
  <p:tag name="KSO_WM_DIAGRAM_VIRTUALLY_FRAME" val="{&quot;height&quot;:402.01110029085413,&quot;left&quot;:39.9307373046875,&quot;top&quot;:94.37606506347656,&quot;width&quot;:902.81926269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DIAGRAM_USE_COLOR_VALUE" val="{&quot;color_scheme&quot;:1,&quot;color_type&quot;:1,&quot;theme_color_indexes&quot;:[5,6,5,6,5,6]}"/>
</p:tagLst>
</file>

<file path=ppt/tags/tag6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19_1*l_h_f*1_2_1"/>
  <p:tag name="KSO_WM_TEMPLATE_CATEGORY" val="diagram"/>
  <p:tag name="KSO_WM_TEMPLATE_INDEX" val="20233319"/>
  <p:tag name="KSO_WM_UNIT_LAYERLEVEL" val="1_1_1"/>
  <p:tag name="KSO_WM_TAG_VERSION" val="3.0"/>
  <p:tag name="KSO_WM_BEAUTIFY_FLAG" val="#wm#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"/>
  <p:tag name="KSO_WM_UNIT_TEXT_FILL_FORE_SCHEMECOLOR_INDEX" val="1"/>
  <p:tag name="KSO_WM_UNIT_TEXT_FILL_TYPE" val="1"/>
  <p:tag name="KSO_WM_DIAGRAM_MAX_ITEMCNT" val="2"/>
  <p:tag name="KSO_WM_DIAGRAM_MIN_ITEMCNT" val="2"/>
  <p:tag name="KSO_WM_DIAGRAM_VIRTUALLY_FRAME" val="{&quot;height&quot;:402.01110029085413,&quot;left&quot;:39.9307373046875,&quot;top&quot;:94.37606506347656,&quot;width&quot;:902.81926269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DIAGRAM_USE_COLOR_VALUE" val="{&quot;color_scheme&quot;:1,&quot;color_type&quot;:1,&quot;theme_color_indexes&quot;:[5,6,5,6,5,6]}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19_1*l_h_d*1_1_1"/>
  <p:tag name="KSO_WM_TEMPLATE_CATEGORY" val="diagram"/>
  <p:tag name="KSO_WM_TEMPLATE_INDEX" val="2023331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694*1470"/>
  <p:tag name="KSO_WM_UNIT_TYPE" val="l_h_d"/>
  <p:tag name="KSO_WM_UNIT_INDEX" val="1_1_1"/>
  <p:tag name="KSO_WM_DIAGRAM_MAX_ITEMCNT" val="2"/>
  <p:tag name="KSO_WM_DIAGRAM_MIN_ITEMCNT" val="2"/>
  <p:tag name="KSO_WM_DIAGRAM_VIRTUALLY_FRAME" val="{&quot;height&quot;:402.01110029085413,&quot;left&quot;:39.9307373046875,&quot;top&quot;:94.37606506347656,&quot;width&quot;:902.8192626953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l1-1"/>
  <p:tag name="KSO_WM_UNIT_LINE_FORE_SCHEMECOLOR_INDEX" val="5"/>
  <p:tag name="KSO_WM_UNIT_PICTURE_SUBTYPE" val="b"/>
  <p:tag name="KSO_WM_DIAGRAM_USE_COLOR_VALUE" val="{&quot;color_scheme&quot;:1,&quot;color_type&quot;:1,&quot;theme_color_indexes&quot;:[5,6,5,6,5,6]}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19_1*l_h_d*1_2_1"/>
  <p:tag name="KSO_WM_TEMPLATE_CATEGORY" val="diagram"/>
  <p:tag name="KSO_WM_TEMPLATE_INDEX" val="2023331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8*1316"/>
  <p:tag name="KSO_WM_UNIT_TYPE" val="l_h_d"/>
  <p:tag name="KSO_WM_UNIT_INDEX" val="1_2_1"/>
  <p:tag name="KSO_WM_DIAGRAM_MAX_ITEMCNT" val="2"/>
  <p:tag name="KSO_WM_DIAGRAM_MIN_ITEMCNT" val="2"/>
  <p:tag name="KSO_WM_DIAGRAM_VIRTUALLY_FRAME" val="{&quot;height&quot;:402.01110029085413,&quot;left&quot;:39.9307373046875,&quot;top&quot;:94.37606506347656,&quot;width&quot;:902.8192626953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l1-1"/>
  <p:tag name="KSO_WM_UNIT_LINE_FORE_SCHEMECOLOR_INDEX" val="5"/>
  <p:tag name="KSO_WM_UNIT_PICTURE_SUBTYPE" val="b"/>
  <p:tag name="KSO_WM_DIAGRAM_USE_COLOR_VALUE" val="{&quot;color_scheme&quot;:1,&quot;color_type&quot;:1,&quot;theme_color_indexes&quot;:[5,6,5,6,5,6]}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19_1*l_h_i*1_1_1"/>
  <p:tag name="KSO_WM_TEMPLATE_CATEGORY" val="diagram"/>
  <p:tag name="KSO_WM_TEMPLATE_INDEX" val="2023331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2"/>
  <p:tag name="KSO_WM_DIAGRAM_MIN_ITEMCNT" val="2"/>
  <p:tag name="KSO_WM_DIAGRAM_VIRTUALLY_FRAME" val="{&quot;height&quot;:402.01110029085413,&quot;left&quot;:39.9307373046875,&quot;top&quot;:94.37606506347656,&quot;width&quot;:902.819262695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19_1*l_h_i*1_2_1"/>
  <p:tag name="KSO_WM_TEMPLATE_CATEGORY" val="diagram"/>
  <p:tag name="KSO_WM_TEMPLATE_INDEX" val="2023331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2"/>
  <p:tag name="KSO_WM_DIAGRAM_MIN_ITEMCNT" val="2"/>
  <p:tag name="KSO_WM_DIAGRAM_VIRTUALLY_FRAME" val="{&quot;height&quot;:402.01110029085413,&quot;left&quot;:39.9307373046875,&quot;top&quot;:94.37606506347656,&quot;width&quot;:902.819262695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68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69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7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70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71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72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73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74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75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76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77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78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79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8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80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81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82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83.xml><?xml version="1.0" encoding="utf-8"?>
<p:tagLst xmlns:p="http://schemas.openxmlformats.org/presentationml/2006/main">
  <p:tag name="KSO_WM_DIAGRAM_VIRTUALLY_FRAME" val="{&quot;height&quot;:280.85,&quot;left&quot;:194.35,&quot;top&quot;:114.9,&quot;width&quot;:681.95}"/>
</p:tagLst>
</file>

<file path=ppt/tags/tag84.xml><?xml version="1.0" encoding="utf-8"?>
<p:tagLst xmlns:p="http://schemas.openxmlformats.org/presentationml/2006/main">
  <p:tag name="KSO_WM_DIAGRAM_VIRTUALLY_FRAME" val="{&quot;height&quot;:280.85,&quot;left&quot;:194.35,&quot;top&quot;:114.9,&quot;width&quot;:681.95}"/>
</p:tagLst>
</file>

<file path=ppt/tags/tag85.xml><?xml version="1.0" encoding="utf-8"?>
<p:tagLst xmlns:p="http://schemas.openxmlformats.org/presentationml/2006/main">
  <p:tag name="KSO_WM_DIAGRAM_VIRTUALLY_FRAME" val="{&quot;height&quot;:280.85,&quot;left&quot;:194.35,&quot;top&quot;:114.9,&quot;width&quot;:681.95}"/>
</p:tagLst>
</file>

<file path=ppt/tags/tag86.xml><?xml version="1.0" encoding="utf-8"?>
<p:tagLst xmlns:p="http://schemas.openxmlformats.org/presentationml/2006/main">
  <p:tag name="KSO_WM_DIAGRAM_VIRTUALLY_FRAME" val="{&quot;height&quot;:280.85,&quot;left&quot;:194.35,&quot;top&quot;:114.9,&quot;width&quot;:681.95}"/>
</p:tagLst>
</file>

<file path=ppt/tags/tag87.xml><?xml version="1.0" encoding="utf-8"?>
<p:tagLst xmlns:p="http://schemas.openxmlformats.org/presentationml/2006/main">
  <p:tag name="KSO_WM_DIAGRAM_VIRTUALLY_FRAME" val="{&quot;height&quot;:280.85,&quot;left&quot;:194.35,&quot;top&quot;:114.9,&quot;width&quot;:681.95}"/>
</p:tagLst>
</file>

<file path=ppt/tags/tag88.xml><?xml version="1.0" encoding="utf-8"?>
<p:tagLst xmlns:p="http://schemas.openxmlformats.org/presentationml/2006/main">
  <p:tag name="TABLE_ENDDRAG_ORIGIN_RECT" val="774*257"/>
  <p:tag name="TABLE_ENDDRAG_RECT" val="98*125*774*257"/>
</p:tagLst>
</file>

<file path=ppt/tags/tag89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resource_record_key" val="{&quot;10&quot;:[50031834,50039820,3645404,20288514,3645027,20278188,3504145,21579719,21601583,21579546,50036555,3505440,50025620,50028833,21542229,20278180],&quot;70&quot;:[3318865,3322595]}"/>
</p:tagLst>
</file>

<file path=ppt/tags/tag9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heme/theme1.xml><?xml version="1.0" encoding="utf-8"?>
<a:theme xmlns:a="http://schemas.openxmlformats.org/drawingml/2006/main" name="赤霞朱主题​​">
  <a:themeElements>
    <a:clrScheme name="自定义 2">
      <a:dk1>
        <a:srgbClr val="262626"/>
      </a:dk1>
      <a:lt1>
        <a:srgbClr val="FFFFFF"/>
      </a:lt1>
      <a:dk2>
        <a:srgbClr val="3F3F3F"/>
      </a:dk2>
      <a:lt2>
        <a:srgbClr val="DBDBDB"/>
      </a:lt2>
      <a:accent1>
        <a:srgbClr val="C00000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2753</Words>
  <Application>WPS 演示</Application>
  <PresentationFormat>宽屏</PresentationFormat>
  <Paragraphs>368</Paragraphs>
  <Slides>22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Book Antiqua</vt:lpstr>
      <vt:lpstr>黑体</vt:lpstr>
      <vt:lpstr>Arial Unicode MS</vt:lpstr>
      <vt:lpstr>等线</vt:lpstr>
      <vt:lpstr>OPPOSans M</vt:lpstr>
      <vt:lpstr>+中文标题</vt:lpstr>
      <vt:lpstr>ESRI AMFM Electric</vt:lpstr>
      <vt:lpstr>Wingdings</vt:lpstr>
      <vt:lpstr>赤霞朱主题​​</vt:lpstr>
      <vt:lpstr>PowerPoint 演示文稿</vt:lpstr>
      <vt:lpstr>PowerPoint 演示文稿</vt:lpstr>
      <vt:lpstr>系统演示</vt:lpstr>
      <vt:lpstr>架构与关键技术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特色与创新</vt:lpstr>
      <vt:lpstr>PowerPoint 演示文稿</vt:lpstr>
      <vt:lpstr>PowerPoint 演示文稿</vt:lpstr>
      <vt:lpstr>PowerPoint 演示文稿</vt:lpstr>
      <vt:lpstr>经验教训</vt:lpstr>
      <vt:lpstr>PowerPoint 演示文稿</vt:lpstr>
      <vt:lpstr>PowerPoint 演示文稿</vt:lpstr>
      <vt:lpstr>PowerPoint 演示文稿</vt:lpstr>
      <vt:lpstr>成员贡献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徐臻</dc:creator>
  <cp:keywords>2023模板</cp:keywords>
  <cp:lastModifiedBy>蒋宸</cp:lastModifiedBy>
  <cp:revision>431</cp:revision>
  <dcterms:created xsi:type="dcterms:W3CDTF">2019-01-23T14:14:00Z</dcterms:created>
  <dcterms:modified xsi:type="dcterms:W3CDTF">2025-07-17T09:13:45Z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5F1AD55EE8B44AB8AB440DE853D5BCD3_13</vt:lpwstr>
  </property>
  <property fmtid="{D5CDD505-2E9C-101B-9397-08002B2CF9AE}" pid="12" name="KSOProductBuildVer">
    <vt:lpwstr>2052-12.1.0.21541</vt:lpwstr>
  </property>
</Properties>
</file>